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76" r:id="rId2"/>
    <p:sldId id="258" r:id="rId3"/>
    <p:sldId id="259" r:id="rId4"/>
    <p:sldId id="260" r:id="rId5"/>
    <p:sldId id="261" r:id="rId6"/>
    <p:sldId id="262" r:id="rId7"/>
    <p:sldId id="265" r:id="rId8"/>
    <p:sldId id="257" r:id="rId9"/>
    <p:sldId id="276" r:id="rId10"/>
    <p:sldId id="278" r:id="rId11"/>
    <p:sldId id="285" r:id="rId12"/>
    <p:sldId id="289" r:id="rId13"/>
    <p:sldId id="290" r:id="rId14"/>
    <p:sldId id="292" r:id="rId15"/>
    <p:sldId id="297" r:id="rId16"/>
    <p:sldId id="307" r:id="rId17"/>
    <p:sldId id="306" r:id="rId18"/>
    <p:sldId id="382" r:id="rId19"/>
    <p:sldId id="309" r:id="rId20"/>
    <p:sldId id="316" r:id="rId21"/>
    <p:sldId id="391" r:id="rId22"/>
    <p:sldId id="392" r:id="rId23"/>
    <p:sldId id="401" r:id="rId24"/>
    <p:sldId id="417" r:id="rId25"/>
    <p:sldId id="418" r:id="rId26"/>
    <p:sldId id="427" r:id="rId27"/>
    <p:sldId id="428" r:id="rId28"/>
    <p:sldId id="431" r:id="rId29"/>
    <p:sldId id="441" r:id="rId30"/>
    <p:sldId id="445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F9D9AF-BACD-4CCE-8EB4-F5C8290256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A93C819-CD98-44B6-9923-5C29A103E8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87CAE3-611C-427A-B2FD-2854636493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7ABE1E-F4D1-4A45-AF68-1E750C748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307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48CE96C-1DD2-4AE2-B28E-30B37469B2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1B94F28-901D-485C-8A94-B91202D874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22F36D-FC66-4FE8-B22E-33C9641F42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61DB3E-EB94-4A29-BCFB-61ED3AAAA7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25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93DF39-587F-4B7E-BBB8-EE33CB11EB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50C9847-598D-4451-B75A-39D74754FB3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5981903-62F0-48AC-AE78-9B5AB75111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D22AAC-2AE4-47A6-B2C7-4BBAE3D8F4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1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E2DA47-3E18-4632-BD1E-707BAE11B2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20DDA-B8DC-4F4D-A6F1-9BAF394289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ADFE28-1646-4D97-A6EF-A2182D7ABE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DCF07C-D161-4222-9A3D-8EA959F0B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405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D76E050B-294C-49F1-A7A3-80DD58F7D6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6CDA821-B2B1-43D9-99D6-F57A5FBEE0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CE15AEC-25A8-435C-AB6C-C5ABB5F229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797CD8-6232-4792-A39E-12460B4B35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942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E78689-CECB-4546-87F0-7D4325B40B6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2FFB3F-D5A5-4AA7-984F-C37C40B871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7C814C-E25A-4FD3-BCF6-035E882FA0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C50F9-8FFC-4542-AF7D-A53D9EFEF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57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12CDDE-8748-47F2-B9DD-FA52C1C7DC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26B139-3AA4-423C-B054-47B0056767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345439-5EE2-433A-8387-6B7B500C03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D7DE6F-6064-42AA-90D2-5F73BB6823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831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FC1966E-DF1A-437B-9301-AFBA32A9E7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5DE78C1-CF57-43F3-AA41-07876977146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4941B7-C4A9-4799-B67F-03D75ECAA3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6D67C-F0D1-4BED-B04D-2E81B9A7FD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335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081235-5709-44A2-A664-CEDD60B905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4F2EC9C-0209-42CE-A3B4-A7E9B87F26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C043DCA-4F30-46B8-BAF4-BE9175CDCC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EECDD4-9CFB-4AB6-82F0-36E7878E8E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14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DC6B6A5-3B5C-4899-87A3-7C5C5D9F1B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8BEB6ED6-3F22-4436-BA9D-8DB14C1FFB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D8D6F4A-FD74-4F14-B690-E1E0D59C86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9D2D06-FB47-4AB7-AA54-F86FDC34C5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77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4461865-27EB-4500-A1D0-EE08196A07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6673E82-43B0-412B-83B4-A97000C77D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FD1BC51-397A-4B7A-807F-0E330D02B9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84102-055B-4B33-AB18-3FB4FA9B16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487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F9C5F39-7AF8-4AF9-89D6-FAF035BBDE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9F08DDB-A4D4-41FC-9C5A-4F0079B88E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756C120-7A3E-47F1-BAA0-E3CA6E1790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370222-8AE5-4C2C-A475-C7C436F0D8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146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898B42-6557-4F87-87C4-D6BAA3A3D5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F586C2-7EBE-4373-8253-44E3D2E507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BFA680-5C4A-4146-96B6-A9347FD34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2F17BA-029D-4644-9524-A17B9F919E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475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DAF3D1-67F5-4CFB-AA84-1CF12AB65A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11B48F-6E1A-416E-9AED-8E0CC756D8D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032233-FBC3-4996-BFE1-C4CA467515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F5F54D-D8DB-4E44-94DE-0A316014D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60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CB8841B-C023-4716-ADAA-861135CB33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1688F83-FD0D-407D-931B-988038FB53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8286F18-77A3-41B4-8DEE-3E8D5F7DE1C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D37EC5F-A13E-41AB-806C-A250FD323E3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3875FC9-F562-4A2A-86D2-7393D17BF51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176F3D1-0384-41BC-BF92-0E35ADD8B0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medf.kg.ac.yu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7522B651-7EED-451A-9000-2AC5A6F4BE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295400" y="304800"/>
            <a:ext cx="7848600" cy="2152650"/>
          </a:xfrm>
        </p:spPr>
        <p:txBody>
          <a:bodyPr/>
          <a:lstStyle/>
          <a:p>
            <a:r>
              <a:rPr lang="sr-Cyrl-CS" altLang="en-US" sz="3200"/>
              <a:t>Универзитет</a:t>
            </a:r>
            <a:r>
              <a:rPr lang="en-US" altLang="en-US" sz="3200"/>
              <a:t> </a:t>
            </a:r>
            <a:r>
              <a:rPr lang="sr-Cyrl-CS" altLang="en-US" sz="3200"/>
              <a:t>у</a:t>
            </a:r>
            <a:r>
              <a:rPr lang="en-US" altLang="en-US" sz="3200"/>
              <a:t> </a:t>
            </a:r>
            <a:r>
              <a:rPr lang="sr-Cyrl-CS" altLang="en-US" sz="3200"/>
              <a:t>Крагујевцу</a:t>
            </a:r>
            <a:br>
              <a:rPr lang="en-US" altLang="en-US" sz="3200"/>
            </a:br>
            <a:r>
              <a:rPr lang="sr-Cyrl-CS" altLang="en-US" sz="3200"/>
              <a:t>Факултет</a:t>
            </a:r>
            <a:r>
              <a:rPr lang="en-US" altLang="en-US" sz="3200"/>
              <a:t> </a:t>
            </a:r>
            <a:r>
              <a:rPr lang="sr-Cyrl-CS" altLang="en-US" sz="3200"/>
              <a:t>медицинских</a:t>
            </a:r>
            <a:r>
              <a:rPr lang="en-US" altLang="en-US" sz="3200"/>
              <a:t> </a:t>
            </a:r>
            <a:r>
              <a:rPr lang="sr-Cyrl-CS" altLang="en-US" sz="3200"/>
              <a:t>наука</a:t>
            </a:r>
            <a:br>
              <a:rPr lang="en-US" altLang="en-US" sz="3200"/>
            </a:br>
            <a:r>
              <a:rPr lang="ru-RU" altLang="en-US" sz="3200"/>
              <a:t>Основне струковне студије  </a:t>
            </a:r>
            <a:br>
              <a:rPr lang="ru-RU" altLang="en-US" sz="3200"/>
            </a:br>
            <a:r>
              <a:rPr lang="ru-RU" altLang="en-US" sz="3200"/>
              <a:t>СТРУКОВНИ ФИЗИОТЕРАПЕУТ</a:t>
            </a:r>
            <a:endParaRPr lang="en-US" altLang="en-US" sz="3200"/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029B59BC-DCA7-4F3B-8C8F-F666A74B110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304800" y="2895600"/>
            <a:ext cx="8610600" cy="3124200"/>
          </a:xfrm>
        </p:spPr>
        <p:txBody>
          <a:bodyPr/>
          <a:lstStyle/>
          <a:p>
            <a:r>
              <a:rPr lang="sr-Cyrl-CS" altLang="en-US" sz="3600"/>
              <a:t>Дванаесто</a:t>
            </a:r>
            <a:r>
              <a:rPr lang="en-US" altLang="en-US" sz="3600"/>
              <a:t> </a:t>
            </a:r>
            <a:r>
              <a:rPr lang="sr-Cyrl-CS" altLang="en-US" sz="3600"/>
              <a:t>предавање</a:t>
            </a:r>
          </a:p>
          <a:p>
            <a:r>
              <a:rPr lang="sl-SI" altLang="en-US" sz="3600" b="1"/>
              <a:t>ORTO</a:t>
            </a:r>
            <a:r>
              <a:rPr lang="en-US" altLang="en-US" sz="3600" b="1"/>
              <a:t>ЗЕ У РЕХАБИЛИТАЦИЈИ</a:t>
            </a:r>
            <a:r>
              <a:rPr lang="sl-SI" altLang="en-US" sz="3600" b="1"/>
              <a:t> </a:t>
            </a:r>
            <a:endParaRPr lang="en-US" altLang="en-US" sz="3600" b="1"/>
          </a:p>
          <a:p>
            <a:r>
              <a:rPr lang="en-US" altLang="en-US" sz="2800"/>
              <a:t>Doc dr T.</a:t>
            </a:r>
            <a:r>
              <a:rPr lang="sr-Cyrl-CS" altLang="en-US" sz="2800"/>
              <a:t>Луковић</a:t>
            </a:r>
            <a:endParaRPr lang="en-US" altLang="en-US" sz="2800"/>
          </a:p>
        </p:txBody>
      </p:sp>
      <p:pic>
        <p:nvPicPr>
          <p:cNvPr id="2052" name="Picture 6" descr="mf">
            <a:hlinkClick r:id="rId2"/>
            <a:extLst>
              <a:ext uri="{FF2B5EF4-FFF2-40B4-BE49-F238E27FC236}">
                <a16:creationId xmlns:a16="http://schemas.microsoft.com/office/drawing/2014/main" id="{6E7FAC0D-910F-40DD-846F-7E2A0B5A7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3213"/>
            <a:ext cx="144145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65"/>
    </mc:Choice>
    <mc:Fallback xmlns="">
      <p:transition spd="slow" advTm="4576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7D86FFF2-0CB1-4B3B-8360-88553FF797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altLang="en-US" b="1"/>
              <a:t>1. </a:t>
            </a:r>
            <a:r>
              <a:rPr lang="en-US" altLang="en-US" b="1"/>
              <a:t>ПОТКОЛЕНЕ</a:t>
            </a:r>
            <a:r>
              <a:rPr lang="sl-SI" altLang="en-US" b="1"/>
              <a:t> </a:t>
            </a:r>
            <a:r>
              <a:rPr lang="en-US" altLang="en-US" b="1"/>
              <a:t>ОРТОЗЕ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56971D8-D519-4026-BA70-09FB506FF6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609600" indent="-609600" eaLnBrk="1" hangingPunct="1"/>
            <a:r>
              <a:rPr lang="en-US" altLang="en-US"/>
              <a:t>Ортотичке</a:t>
            </a:r>
            <a:r>
              <a:rPr lang="sl-SI" altLang="en-US"/>
              <a:t> </a:t>
            </a:r>
            <a:r>
              <a:rPr lang="en-US" altLang="en-US"/>
              <a:t>конструкције</a:t>
            </a:r>
            <a:r>
              <a:rPr lang="sl-SI" altLang="en-US"/>
              <a:t> </a:t>
            </a:r>
            <a:r>
              <a:rPr lang="en-US" altLang="en-US"/>
              <a:t>намењене</a:t>
            </a:r>
            <a:r>
              <a:rPr lang="sl-SI" altLang="en-US"/>
              <a:t> </a:t>
            </a:r>
            <a:r>
              <a:rPr lang="en-US" altLang="en-US"/>
              <a:t>пацијентима</a:t>
            </a:r>
            <a:r>
              <a:rPr lang="sl-SI" altLang="en-US"/>
              <a:t> </a:t>
            </a:r>
            <a:r>
              <a:rPr lang="en-US" altLang="en-US"/>
              <a:t>са</a:t>
            </a:r>
            <a:r>
              <a:rPr lang="sl-SI" altLang="en-US"/>
              <a:t> </a:t>
            </a:r>
            <a:r>
              <a:rPr lang="en-US" altLang="en-US"/>
              <a:t>генерализованим</a:t>
            </a:r>
            <a:r>
              <a:rPr lang="sl-SI" altLang="en-US"/>
              <a:t> </a:t>
            </a:r>
            <a:r>
              <a:rPr lang="en-US" altLang="en-US"/>
              <a:t>функционалним</a:t>
            </a:r>
            <a:r>
              <a:rPr lang="sl-SI" altLang="en-US"/>
              <a:t> </a:t>
            </a:r>
            <a:r>
              <a:rPr lang="en-US" altLang="en-US"/>
              <a:t>дефицитом</a:t>
            </a:r>
            <a:r>
              <a:rPr lang="sl-SI" altLang="en-US"/>
              <a:t> </a:t>
            </a:r>
            <a:r>
              <a:rPr lang="en-US" altLang="en-US"/>
              <a:t>скочног</a:t>
            </a:r>
            <a:r>
              <a:rPr lang="sl-SI" altLang="en-US"/>
              <a:t> </a:t>
            </a:r>
            <a:r>
              <a:rPr lang="en-US" altLang="en-US"/>
              <a:t>зглоба</a:t>
            </a:r>
            <a:r>
              <a:rPr lang="sl-SI" altLang="en-US"/>
              <a:t> </a:t>
            </a:r>
            <a:r>
              <a:rPr lang="en-US" altLang="en-US"/>
              <a:t>и</a:t>
            </a:r>
            <a:r>
              <a:rPr lang="sl-SI" altLang="en-US"/>
              <a:t> </a:t>
            </a:r>
            <a:r>
              <a:rPr lang="en-US" altLang="en-US"/>
              <a:t>стопала</a:t>
            </a:r>
            <a:r>
              <a:rPr lang="sl-SI" altLang="en-US"/>
              <a:t>, </a:t>
            </a:r>
            <a:r>
              <a:rPr lang="en-US" altLang="en-US"/>
              <a:t>укључујући</a:t>
            </a:r>
            <a:r>
              <a:rPr lang="sl-SI" altLang="en-US"/>
              <a:t> </a:t>
            </a:r>
            <a:r>
              <a:rPr lang="en-US" altLang="en-US"/>
              <a:t>слабост</a:t>
            </a:r>
            <a:r>
              <a:rPr lang="sl-SI" altLang="en-US"/>
              <a:t> </a:t>
            </a:r>
            <a:r>
              <a:rPr lang="en-US" altLang="en-US"/>
              <a:t>мишића</a:t>
            </a:r>
            <a:r>
              <a:rPr lang="sl-SI" altLang="en-US"/>
              <a:t> </a:t>
            </a:r>
            <a:r>
              <a:rPr lang="en-US" altLang="en-US"/>
              <a:t>који</a:t>
            </a:r>
            <a:r>
              <a:rPr lang="sl-SI" altLang="en-US"/>
              <a:t> </a:t>
            </a:r>
            <a:r>
              <a:rPr lang="en-US" altLang="en-US"/>
              <a:t>контролишу</a:t>
            </a:r>
            <a:r>
              <a:rPr lang="sl-SI" altLang="en-US"/>
              <a:t> </a:t>
            </a:r>
            <a:r>
              <a:rPr lang="en-US" altLang="en-US"/>
              <a:t>плантарну</a:t>
            </a:r>
            <a:r>
              <a:rPr lang="sl-SI" altLang="en-US"/>
              <a:t> </a:t>
            </a:r>
            <a:r>
              <a:rPr lang="en-US" altLang="en-US"/>
              <a:t>флексију</a:t>
            </a:r>
            <a:r>
              <a:rPr lang="sl-SI" altLang="en-US"/>
              <a:t> </a:t>
            </a:r>
            <a:r>
              <a:rPr lang="en-US" altLang="en-US"/>
              <a:t>и</a:t>
            </a:r>
            <a:r>
              <a:rPr lang="sl-SI" altLang="en-US"/>
              <a:t> </a:t>
            </a:r>
            <a:r>
              <a:rPr lang="en-US" altLang="en-US"/>
              <a:t>покрете</a:t>
            </a:r>
            <a:r>
              <a:rPr lang="sl-SI" altLang="en-US"/>
              <a:t> </a:t>
            </a:r>
            <a:r>
              <a:rPr lang="en-US" altLang="en-US"/>
              <a:t>у</a:t>
            </a:r>
            <a:r>
              <a:rPr lang="sl-SI" altLang="en-US"/>
              <a:t> </a:t>
            </a:r>
            <a:r>
              <a:rPr lang="en-US" altLang="en-US"/>
              <a:t>субталарном</a:t>
            </a:r>
            <a:r>
              <a:rPr lang="sl-SI" altLang="en-US"/>
              <a:t> </a:t>
            </a:r>
            <a:r>
              <a:rPr lang="en-US" altLang="en-US"/>
              <a:t>зглобу</a:t>
            </a:r>
            <a:r>
              <a:rPr lang="sl-SI" altLang="en-US"/>
              <a:t>.</a:t>
            </a:r>
          </a:p>
          <a:p>
            <a:pPr marL="1752600" lvl="3" indent="-381000" eaLnBrk="1" hangingPunct="1">
              <a:buFontTx/>
              <a:buNone/>
            </a:pPr>
            <a:endParaRPr lang="sl-SI" altLang="en-US"/>
          </a:p>
          <a:p>
            <a:pPr marL="1371600" lvl="2" indent="-457200" eaLnBrk="1" hangingPunct="1">
              <a:buFontTx/>
              <a:buAutoNum type="arabicPeriod"/>
            </a:pPr>
            <a:r>
              <a:rPr lang="en-US" altLang="en-US"/>
              <a:t>ПОТКОЛЕНЕ</a:t>
            </a:r>
            <a:r>
              <a:rPr lang="sl-SI" altLang="en-US"/>
              <a:t> </a:t>
            </a: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ОД</a:t>
            </a:r>
            <a:r>
              <a:rPr lang="sl-SI" altLang="en-US"/>
              <a:t> </a:t>
            </a:r>
            <a:r>
              <a:rPr lang="en-US" altLang="en-US"/>
              <a:t>ЧЕЛИЧНОГ</a:t>
            </a:r>
            <a:r>
              <a:rPr lang="sl-SI" altLang="en-US"/>
              <a:t> </a:t>
            </a:r>
            <a:r>
              <a:rPr lang="en-US" altLang="en-US"/>
              <a:t>ЛИМА</a:t>
            </a:r>
            <a:endParaRPr lang="sl-SI" altLang="en-US"/>
          </a:p>
          <a:p>
            <a:pPr marL="1371600" lvl="2" indent="-457200" eaLnBrk="1" hangingPunct="1">
              <a:buFontTx/>
              <a:buAutoNum type="arabicPeriod"/>
            </a:pPr>
            <a:r>
              <a:rPr lang="en-US" altLang="en-US"/>
              <a:t>ПЛАСТИЧНЕ</a:t>
            </a:r>
            <a:r>
              <a:rPr lang="sl-SI" altLang="en-US"/>
              <a:t> </a:t>
            </a:r>
            <a:r>
              <a:rPr lang="en-US" altLang="en-US"/>
              <a:t>ПОТКОЛЕНЕ</a:t>
            </a:r>
            <a:r>
              <a:rPr lang="sl-SI" altLang="en-US"/>
              <a:t> </a:t>
            </a:r>
            <a:r>
              <a:rPr lang="en-US" altLang="en-US"/>
              <a:t>ОРТОЗЕ</a:t>
            </a:r>
            <a:endParaRPr lang="sl-SI" altLang="en-US"/>
          </a:p>
          <a:p>
            <a:pPr marL="1371600" lvl="2" indent="-457200" eaLnBrk="1" hangingPunct="1">
              <a:buFontTx/>
              <a:buAutoNum type="arabicPeriod"/>
            </a:pPr>
            <a:r>
              <a:rPr lang="en-US" altLang="en-US"/>
              <a:t>Ф</a:t>
            </a:r>
            <a:r>
              <a:rPr lang="sl-SI" altLang="en-US"/>
              <a:t> </a:t>
            </a:r>
            <a:r>
              <a:rPr lang="en-US" altLang="en-US"/>
              <a:t>Е</a:t>
            </a:r>
            <a:r>
              <a:rPr lang="sl-SI" altLang="en-US"/>
              <a:t> </a:t>
            </a:r>
            <a:r>
              <a:rPr lang="en-US" altLang="en-US"/>
              <a:t>П</a:t>
            </a:r>
            <a:r>
              <a:rPr lang="sl-SI" altLang="en-US"/>
              <a:t> </a:t>
            </a:r>
            <a:r>
              <a:rPr lang="en-US" altLang="en-US"/>
              <a:t>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52"/>
    </mc:Choice>
    <mc:Fallback xmlns="">
      <p:transition spd="slow" advTm="43152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>
            <a:extLst>
              <a:ext uri="{FF2B5EF4-FFF2-40B4-BE49-F238E27FC236}">
                <a16:creationId xmlns:a16="http://schemas.microsoft.com/office/drawing/2014/main" id="{01A27150-1CE6-47AB-B35B-7D4AADFA6A9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143000"/>
            <a:ext cx="8229600" cy="4419600"/>
          </a:xfrm>
        </p:spPr>
        <p:txBody>
          <a:bodyPr/>
          <a:lstStyle/>
          <a:p>
            <a:pPr eaLnBrk="1" hangingPunct="1"/>
            <a:r>
              <a:rPr lang="en-US" altLang="en-US" sz="3200" b="1"/>
              <a:t>Ригидна</a:t>
            </a:r>
            <a:r>
              <a:rPr lang="sl-SI" altLang="en-US" sz="3200" b="1"/>
              <a:t> </a:t>
            </a:r>
            <a:r>
              <a:rPr lang="en-US" altLang="en-US" sz="3200" b="1"/>
              <a:t>пластична</a:t>
            </a:r>
            <a:r>
              <a:rPr lang="sl-SI" altLang="en-US" sz="3200" b="1"/>
              <a:t> </a:t>
            </a:r>
            <a:r>
              <a:rPr lang="en-US" altLang="en-US" sz="3200" b="1"/>
              <a:t>потколена</a:t>
            </a:r>
            <a:r>
              <a:rPr lang="sl-SI" altLang="en-US" sz="3200" b="1"/>
              <a:t> </a:t>
            </a:r>
            <a:r>
              <a:rPr lang="en-US" altLang="en-US" sz="3200" b="1"/>
              <a:t>ортоза</a:t>
            </a:r>
            <a:r>
              <a:rPr lang="sl-SI" altLang="en-US" sz="3200" b="1"/>
              <a:t> </a:t>
            </a:r>
            <a:r>
              <a:rPr lang="en-US" altLang="en-US" sz="3200" b="1"/>
              <a:t>са</a:t>
            </a:r>
            <a:r>
              <a:rPr lang="sl-SI" altLang="en-US" sz="3200" b="1"/>
              <a:t> </a:t>
            </a:r>
            <a:r>
              <a:rPr lang="en-US" altLang="en-US" sz="3200" b="1"/>
              <a:t>постериорном</a:t>
            </a:r>
            <a:r>
              <a:rPr lang="sl-SI" altLang="en-US" sz="3200" b="1"/>
              <a:t> </a:t>
            </a:r>
            <a:r>
              <a:rPr lang="en-US" altLang="en-US" sz="3200" b="1"/>
              <a:t>облогом</a:t>
            </a:r>
            <a:r>
              <a:rPr lang="sl-SI" altLang="en-US" sz="3200" b="1"/>
              <a:t> </a:t>
            </a:r>
            <a:r>
              <a:rPr lang="en-US" altLang="en-US" sz="3200" b="1"/>
              <a:t>изразите</a:t>
            </a:r>
            <a:r>
              <a:rPr lang="sl-SI" altLang="en-US" sz="3200" b="1"/>
              <a:t> </a:t>
            </a:r>
            <a:r>
              <a:rPr lang="en-US" altLang="en-US" sz="3200" b="1"/>
              <a:t>чврстине</a:t>
            </a:r>
            <a:r>
              <a:rPr lang="sl-SI" altLang="en-US" sz="3200" b="1"/>
              <a:t> </a:t>
            </a:r>
            <a:r>
              <a:rPr lang="en-US" altLang="en-US" sz="3200" b="1"/>
              <a:t>у</a:t>
            </a:r>
            <a:r>
              <a:rPr lang="sl-SI" altLang="en-US" sz="3200" b="1"/>
              <a:t> </a:t>
            </a:r>
            <a:r>
              <a:rPr lang="en-US" altLang="en-US" sz="3200" b="1"/>
              <a:t>пределу</a:t>
            </a:r>
            <a:r>
              <a:rPr lang="sl-SI" altLang="en-US" sz="3200" b="1"/>
              <a:t> </a:t>
            </a:r>
            <a:r>
              <a:rPr lang="en-US" altLang="en-US" sz="3200" b="1"/>
              <a:t>скочног</a:t>
            </a:r>
            <a:r>
              <a:rPr lang="sl-SI" altLang="en-US" sz="3200" b="1"/>
              <a:t> </a:t>
            </a:r>
            <a:r>
              <a:rPr lang="en-US" altLang="en-US" sz="3200" b="1"/>
              <a:t>зглоба</a:t>
            </a:r>
            <a:br>
              <a:rPr lang="en-US" altLang="en-US" sz="3200" b="1"/>
            </a:br>
            <a:br>
              <a:rPr lang="en-US" altLang="en-US" sz="3200" b="1"/>
            </a:br>
            <a:br>
              <a:rPr lang="en-US" altLang="en-US" sz="3200" b="1"/>
            </a:br>
            <a:r>
              <a:rPr lang="en-US" altLang="en-US" sz="3200" b="1"/>
              <a:t>Ф</a:t>
            </a:r>
            <a:r>
              <a:rPr lang="sl-SI" altLang="en-US" sz="3200" b="1"/>
              <a:t> </a:t>
            </a:r>
            <a:r>
              <a:rPr lang="en-US" altLang="en-US" sz="3200" b="1"/>
              <a:t>Е</a:t>
            </a:r>
            <a:r>
              <a:rPr lang="sl-SI" altLang="en-US" sz="3200" b="1"/>
              <a:t> </a:t>
            </a:r>
            <a:r>
              <a:rPr lang="en-US" altLang="en-US" sz="3200" b="1"/>
              <a:t>П</a:t>
            </a:r>
            <a:r>
              <a:rPr lang="sl-SI" altLang="en-US" sz="3200" b="1"/>
              <a:t> </a:t>
            </a:r>
            <a:r>
              <a:rPr lang="en-US" altLang="en-US" sz="3200" b="1"/>
              <a:t>А</a:t>
            </a:r>
            <a:r>
              <a:rPr lang="sl-SI" altLang="en-US" sz="3200" b="1"/>
              <a:t> (</a:t>
            </a:r>
            <a:r>
              <a:rPr lang="en-US" altLang="en-US" sz="3200" b="1"/>
              <a:t>функционални</a:t>
            </a:r>
            <a:r>
              <a:rPr lang="sl-SI" altLang="en-US" sz="3200" b="1"/>
              <a:t> </a:t>
            </a:r>
            <a:r>
              <a:rPr lang="en-US" altLang="en-US" sz="3200" b="1"/>
              <a:t>електрични</a:t>
            </a:r>
            <a:r>
              <a:rPr lang="sl-SI" altLang="en-US" sz="3200" b="1"/>
              <a:t> </a:t>
            </a:r>
            <a:r>
              <a:rPr lang="en-US" altLang="en-US" sz="3200" b="1"/>
              <a:t>перонеални</a:t>
            </a:r>
            <a:r>
              <a:rPr lang="sl-SI" altLang="en-US" sz="3200" b="1"/>
              <a:t> </a:t>
            </a:r>
            <a:r>
              <a:rPr lang="en-US" altLang="en-US" sz="3200" b="1"/>
              <a:t>апарат</a:t>
            </a:r>
            <a:r>
              <a:rPr lang="sl-SI" altLang="en-US" sz="3200" b="1"/>
              <a:t>)</a:t>
            </a:r>
            <a:endParaRPr lang="en-US" altLang="en-US" sz="3200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239"/>
    </mc:Choice>
    <mc:Fallback xmlns="">
      <p:transition spd="slow" advTm="14323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D69FBB6F-B81E-4773-8285-405F12CF59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altLang="en-US" sz="2800" b="1"/>
              <a:t>Критеријуми</a:t>
            </a:r>
            <a:r>
              <a:rPr lang="sl-SI" altLang="en-US" sz="2800" b="1"/>
              <a:t> </a:t>
            </a:r>
            <a:r>
              <a:rPr lang="en-US" altLang="en-US" sz="2800" b="1"/>
              <a:t>за</a:t>
            </a:r>
            <a:r>
              <a:rPr lang="sl-SI" altLang="en-US" sz="2800" b="1"/>
              <a:t> </a:t>
            </a:r>
            <a:r>
              <a:rPr lang="en-US" altLang="en-US" sz="2800" b="1"/>
              <a:t>прескрипцију</a:t>
            </a:r>
            <a:r>
              <a:rPr lang="sl-SI" altLang="en-US" sz="2800" b="1"/>
              <a:t> </a:t>
            </a:r>
            <a:r>
              <a:rPr lang="en-US" altLang="en-US" sz="2800" b="1"/>
              <a:t>су</a:t>
            </a:r>
            <a:r>
              <a:rPr lang="sl-SI" altLang="en-US" sz="2800" b="1"/>
              <a:t> </a:t>
            </a:r>
            <a:r>
              <a:rPr lang="en-US" altLang="en-US" sz="2800" b="1"/>
              <a:t>следећи</a:t>
            </a:r>
            <a:r>
              <a:rPr lang="sl-SI" altLang="en-US" sz="2800" b="1"/>
              <a:t>:</a:t>
            </a:r>
            <a:endParaRPr lang="en-US" altLang="en-US" sz="2800" b="1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00A505E-1AC9-4F5B-93D4-6F3D207897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Изражена</a:t>
            </a:r>
            <a:r>
              <a:rPr lang="sl-SI" altLang="en-US" sz="2800"/>
              <a:t> </a:t>
            </a:r>
            <a:r>
              <a:rPr lang="en-US" altLang="en-US" sz="2800"/>
              <a:t>пареза</a:t>
            </a:r>
            <a:r>
              <a:rPr lang="sl-SI" altLang="en-US" sz="2800"/>
              <a:t> </a:t>
            </a:r>
            <a:r>
              <a:rPr lang="en-US" altLang="en-US" sz="2800"/>
              <a:t>или</a:t>
            </a:r>
            <a:r>
              <a:rPr lang="sl-SI" altLang="en-US" sz="2800"/>
              <a:t> </a:t>
            </a:r>
            <a:r>
              <a:rPr lang="en-US" altLang="en-US" sz="2800"/>
              <a:t>парализа</a:t>
            </a:r>
            <a:r>
              <a:rPr lang="sl-SI" altLang="en-US" sz="2800"/>
              <a:t>, </a:t>
            </a:r>
            <a:r>
              <a:rPr lang="en-US" altLang="en-US" sz="2800"/>
              <a:t>односно</a:t>
            </a:r>
            <a:r>
              <a:rPr lang="sl-SI" altLang="en-US" sz="2800"/>
              <a:t> </a:t>
            </a:r>
            <a:r>
              <a:rPr lang="en-US" altLang="en-US" sz="2800"/>
              <a:t>одсуство</a:t>
            </a:r>
            <a:r>
              <a:rPr lang="sl-SI" altLang="en-US" sz="2800"/>
              <a:t> </a:t>
            </a:r>
            <a:r>
              <a:rPr lang="en-US" altLang="en-US" sz="2800"/>
              <a:t>моторне</a:t>
            </a:r>
            <a:r>
              <a:rPr lang="sl-SI" altLang="en-US" sz="2800"/>
              <a:t> </a:t>
            </a:r>
            <a:r>
              <a:rPr lang="en-US" altLang="en-US" sz="2800"/>
              <a:t>снаге</a:t>
            </a:r>
            <a:r>
              <a:rPr lang="sl-SI" altLang="en-US" sz="2800"/>
              <a:t> </a:t>
            </a:r>
            <a:r>
              <a:rPr lang="en-US" altLang="en-US" sz="2800"/>
              <a:t>мишића</a:t>
            </a:r>
            <a:r>
              <a:rPr lang="sl-SI" altLang="en-US" sz="2800"/>
              <a:t> </a:t>
            </a:r>
            <a:r>
              <a:rPr lang="en-US" altLang="en-US" sz="2800"/>
              <a:t>екстензора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 </a:t>
            </a:r>
            <a:r>
              <a:rPr lang="en-US" altLang="en-US" sz="2800"/>
              <a:t>и</a:t>
            </a:r>
            <a:r>
              <a:rPr lang="sl-SI" altLang="en-US" sz="2800"/>
              <a:t> </a:t>
            </a:r>
            <a:r>
              <a:rPr lang="en-US" altLang="en-US" sz="2800"/>
              <a:t>скочног</a:t>
            </a:r>
            <a:r>
              <a:rPr lang="sl-SI" altLang="en-US" sz="2800"/>
              <a:t> </a:t>
            </a:r>
            <a:r>
              <a:rPr lang="en-US" altLang="en-US" sz="2800"/>
              <a:t>зглоба</a:t>
            </a:r>
            <a:r>
              <a:rPr lang="sl-SI" altLang="en-US" sz="2800"/>
              <a:t>,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За</a:t>
            </a:r>
            <a:r>
              <a:rPr lang="sl-SI" altLang="en-US" sz="2800"/>
              <a:t> </a:t>
            </a:r>
            <a:r>
              <a:rPr lang="en-US" altLang="en-US" sz="2800"/>
              <a:t>коришћење</a:t>
            </a:r>
            <a:r>
              <a:rPr lang="sl-SI" altLang="en-US" sz="2800"/>
              <a:t> </a:t>
            </a:r>
            <a:r>
              <a:rPr lang="en-US" altLang="en-US" sz="2800"/>
              <a:t>ове</a:t>
            </a:r>
            <a:r>
              <a:rPr lang="sl-SI" altLang="en-US" sz="2800"/>
              <a:t> </a:t>
            </a:r>
            <a:r>
              <a:rPr lang="en-US" altLang="en-US" sz="2800"/>
              <a:t>ортозе</a:t>
            </a:r>
            <a:r>
              <a:rPr lang="sl-SI" altLang="en-US" sz="2800"/>
              <a:t> </a:t>
            </a:r>
            <a:r>
              <a:rPr lang="en-US" altLang="en-US" sz="2800"/>
              <a:t>неопходна</a:t>
            </a:r>
            <a:r>
              <a:rPr lang="sl-SI" altLang="en-US" sz="2800"/>
              <a:t> </a:t>
            </a:r>
            <a:r>
              <a:rPr lang="en-US" altLang="en-US" sz="2800"/>
              <a:t>је</a:t>
            </a:r>
            <a:r>
              <a:rPr lang="sl-SI" altLang="en-US" sz="2800"/>
              <a:t> </a:t>
            </a:r>
            <a:r>
              <a:rPr lang="en-US" altLang="en-US" sz="2800"/>
              <a:t>задовољавајућа</a:t>
            </a:r>
            <a:r>
              <a:rPr lang="sl-SI" altLang="en-US" sz="2800"/>
              <a:t> </a:t>
            </a:r>
            <a:r>
              <a:rPr lang="en-US" altLang="en-US" sz="2800"/>
              <a:t>мишићна</a:t>
            </a:r>
            <a:r>
              <a:rPr lang="sl-SI" altLang="en-US" sz="2800"/>
              <a:t> </a:t>
            </a:r>
            <a:r>
              <a:rPr lang="en-US" altLang="en-US" sz="2800"/>
              <a:t>снага</a:t>
            </a:r>
            <a:r>
              <a:rPr lang="sl-SI" altLang="en-US" sz="2800"/>
              <a:t> </a:t>
            </a:r>
            <a:r>
              <a:rPr lang="en-US" altLang="en-US" sz="2800"/>
              <a:t>екстензора</a:t>
            </a:r>
            <a:r>
              <a:rPr lang="sl-SI" altLang="en-US" sz="2800"/>
              <a:t> </a:t>
            </a:r>
            <a:r>
              <a:rPr lang="en-US" altLang="en-US" sz="2800"/>
              <a:t>кука</a:t>
            </a:r>
            <a:r>
              <a:rPr lang="sl-SI" altLang="en-US" sz="2800"/>
              <a:t>,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Није</a:t>
            </a:r>
            <a:r>
              <a:rPr lang="sl-SI" altLang="en-US" sz="2800"/>
              <a:t> </a:t>
            </a:r>
            <a:r>
              <a:rPr lang="en-US" altLang="en-US" sz="2800"/>
              <a:t>пожељна</a:t>
            </a:r>
            <a:r>
              <a:rPr lang="sl-SI" altLang="en-US" sz="2800"/>
              <a:t> </a:t>
            </a:r>
            <a:r>
              <a:rPr lang="en-US" altLang="en-US" sz="2800"/>
              <a:t>флексиона</a:t>
            </a:r>
            <a:r>
              <a:rPr lang="sl-SI" altLang="en-US" sz="2800"/>
              <a:t> </a:t>
            </a:r>
            <a:r>
              <a:rPr lang="en-US" altLang="en-US" sz="2800"/>
              <a:t>контрактура</a:t>
            </a:r>
            <a:r>
              <a:rPr lang="sl-SI" altLang="en-US" sz="2800"/>
              <a:t>, </a:t>
            </a:r>
            <a:r>
              <a:rPr lang="en-US" altLang="en-US" sz="2800"/>
              <a:t>ни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куку</a:t>
            </a:r>
            <a:r>
              <a:rPr lang="sl-SI" altLang="en-US" sz="2800"/>
              <a:t> </a:t>
            </a:r>
            <a:r>
              <a:rPr lang="en-US" altLang="en-US" sz="2800"/>
              <a:t>ни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колену</a:t>
            </a:r>
            <a:r>
              <a:rPr lang="sl-SI" altLang="en-US" sz="2800"/>
              <a:t>,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Без</a:t>
            </a:r>
            <a:r>
              <a:rPr lang="sl-SI" altLang="en-US" sz="2800"/>
              <a:t>, </a:t>
            </a:r>
            <a:r>
              <a:rPr lang="en-US" altLang="en-US" sz="2800"/>
              <a:t>односно</a:t>
            </a:r>
            <a:r>
              <a:rPr lang="sl-SI" altLang="en-US" sz="2800"/>
              <a:t> </a:t>
            </a:r>
            <a:r>
              <a:rPr lang="en-US" altLang="en-US" sz="2800"/>
              <a:t>слабо</a:t>
            </a:r>
            <a:r>
              <a:rPr lang="sl-SI" altLang="en-US" sz="2800"/>
              <a:t> </a:t>
            </a:r>
            <a:r>
              <a:rPr lang="en-US" altLang="en-US" sz="2800"/>
              <a:t>изражен</a:t>
            </a:r>
            <a:r>
              <a:rPr lang="sl-SI" altLang="en-US" sz="2800"/>
              <a:t> </a:t>
            </a:r>
            <a:r>
              <a:rPr lang="en-US" altLang="en-US" sz="2800"/>
              <a:t>спастицитет</a:t>
            </a:r>
            <a:r>
              <a:rPr lang="sl-SI" altLang="en-US" sz="2800"/>
              <a:t>.</a:t>
            </a: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007"/>
    </mc:Choice>
    <mc:Fallback xmlns="">
      <p:transition spd="slow" advTm="7700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CC3A0C1-0FE8-4CBF-B631-1A9E13C738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altLang="en-US" sz="3200" b="1"/>
              <a:t>Функција</a:t>
            </a:r>
            <a:r>
              <a:rPr lang="sr-Latn-CS" altLang="en-US" sz="3200" b="1"/>
              <a:t> </a:t>
            </a:r>
            <a:r>
              <a:rPr lang="en-US" altLang="en-US" sz="3200" b="1"/>
              <a:t>супракондиларне</a:t>
            </a:r>
            <a:r>
              <a:rPr lang="sr-Latn-CS" altLang="en-US" sz="3200" b="1"/>
              <a:t> </a:t>
            </a:r>
            <a:r>
              <a:rPr lang="en-US" altLang="en-US" sz="3200" b="1"/>
              <a:t>ортозе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8B80B95-A762-4326-8B17-942C9CDB06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/>
              <a:t>Омогућује</a:t>
            </a:r>
            <a:r>
              <a:rPr lang="sl-SI" altLang="en-US" sz="2800"/>
              <a:t> </a:t>
            </a:r>
            <a:r>
              <a:rPr lang="en-US" altLang="en-US" sz="2800"/>
              <a:t>флексију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фази</a:t>
            </a:r>
            <a:r>
              <a:rPr lang="sl-SI" altLang="en-US" sz="2800"/>
              <a:t> </a:t>
            </a:r>
            <a:r>
              <a:rPr lang="en-US" altLang="en-US" sz="2800"/>
              <a:t>њихања</a:t>
            </a:r>
            <a:r>
              <a:rPr lang="sl-SI" altLang="en-US" sz="2800"/>
              <a:t> </a:t>
            </a:r>
            <a:r>
              <a:rPr lang="en-US" altLang="en-US" sz="2800"/>
              <a:t>ноге</a:t>
            </a:r>
            <a:r>
              <a:rPr lang="sl-SI" altLang="en-US" sz="2800"/>
              <a:t>. 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Обезбеђује</a:t>
            </a:r>
            <a:r>
              <a:rPr lang="sl-SI" altLang="en-US" sz="2800"/>
              <a:t> </a:t>
            </a:r>
            <a:r>
              <a:rPr lang="en-US" altLang="en-US" sz="2800"/>
              <a:t>екстензију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фази</a:t>
            </a:r>
            <a:r>
              <a:rPr lang="sl-SI" altLang="en-US" sz="2800"/>
              <a:t> </a:t>
            </a:r>
            <a:r>
              <a:rPr lang="en-US" altLang="en-US" sz="2800"/>
              <a:t>ослонца</a:t>
            </a:r>
            <a:r>
              <a:rPr lang="sl-SI" altLang="en-US" sz="2800"/>
              <a:t>. 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Стабилно</a:t>
            </a:r>
            <a:r>
              <a:rPr lang="sl-SI" altLang="en-US" sz="2800"/>
              <a:t> </a:t>
            </a:r>
            <a:r>
              <a:rPr lang="en-US" altLang="en-US" sz="2800"/>
              <a:t>контролише</a:t>
            </a:r>
            <a:r>
              <a:rPr lang="sl-SI" altLang="en-US" sz="2800"/>
              <a:t> </a:t>
            </a:r>
            <a:r>
              <a:rPr lang="en-US" altLang="en-US" sz="2800"/>
              <a:t>стопало</a:t>
            </a:r>
            <a:r>
              <a:rPr lang="sl-SI" altLang="en-US" sz="2800"/>
              <a:t> </a:t>
            </a:r>
            <a:r>
              <a:rPr lang="en-US" altLang="en-US" sz="2800"/>
              <a:t>и</a:t>
            </a:r>
            <a:r>
              <a:rPr lang="sl-SI" altLang="en-US" sz="2800"/>
              <a:t> </a:t>
            </a:r>
            <a:r>
              <a:rPr lang="en-US" altLang="en-US" sz="2800"/>
              <a:t>скочни</a:t>
            </a:r>
            <a:r>
              <a:rPr lang="sl-SI" altLang="en-US" sz="2800"/>
              <a:t> </a:t>
            </a:r>
            <a:r>
              <a:rPr lang="en-US" altLang="en-US" sz="2800"/>
              <a:t>зглоб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свим</a:t>
            </a:r>
            <a:r>
              <a:rPr lang="sl-SI" altLang="en-US" sz="2800"/>
              <a:t> </a:t>
            </a:r>
            <a:r>
              <a:rPr lang="en-US" altLang="en-US" sz="2800"/>
              <a:t>плановима</a:t>
            </a:r>
            <a:r>
              <a:rPr lang="sl-SI" altLang="en-US" sz="2800"/>
              <a:t> </a:t>
            </a:r>
            <a:r>
              <a:rPr lang="en-US" altLang="en-US" sz="2800"/>
              <a:t>и</a:t>
            </a:r>
            <a:r>
              <a:rPr lang="sl-SI" altLang="en-US" sz="2800"/>
              <a:t> </a:t>
            </a:r>
            <a:r>
              <a:rPr lang="en-US" altLang="en-US" sz="2800"/>
              <a:t>свим</a:t>
            </a:r>
            <a:r>
              <a:rPr lang="sl-SI" altLang="en-US" sz="2800"/>
              <a:t> </a:t>
            </a:r>
            <a:r>
              <a:rPr lang="en-US" altLang="en-US" sz="2800"/>
              <a:t>фазама</a:t>
            </a:r>
            <a:r>
              <a:rPr lang="sl-SI" altLang="en-US" sz="2800"/>
              <a:t> </a:t>
            </a:r>
            <a:r>
              <a:rPr lang="en-US" altLang="en-US" sz="2800"/>
              <a:t>хода</a:t>
            </a:r>
            <a:r>
              <a:rPr lang="sl-SI" altLang="en-US" sz="2800"/>
              <a:t>. 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Обезбеђује</a:t>
            </a:r>
            <a:r>
              <a:rPr lang="sl-SI" altLang="en-US" sz="2800"/>
              <a:t> </a:t>
            </a:r>
            <a:r>
              <a:rPr lang="en-US" altLang="en-US" sz="2800"/>
              <a:t>медиолатералну</a:t>
            </a:r>
            <a:r>
              <a:rPr lang="sl-SI" altLang="en-US" sz="2800"/>
              <a:t> </a:t>
            </a:r>
            <a:r>
              <a:rPr lang="en-US" altLang="en-US" sz="2800"/>
              <a:t>стабилност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. </a:t>
            </a:r>
            <a:r>
              <a:rPr lang="en-US" altLang="en-US" sz="2800"/>
              <a:t>Спречава</a:t>
            </a:r>
            <a:r>
              <a:rPr lang="sl-SI" altLang="en-US" sz="2800"/>
              <a:t> </a:t>
            </a:r>
            <a:r>
              <a:rPr lang="en-US" altLang="en-US" sz="2800"/>
              <a:t>хиперекстензију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. 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/>
          </a:p>
          <a:p>
            <a:pPr eaLnBrk="1" hangingPunct="1">
              <a:lnSpc>
                <a:spcPct val="80000"/>
              </a:lnSpc>
            </a:pPr>
            <a:r>
              <a:rPr lang="en-US" altLang="en-US" sz="2800"/>
              <a:t>Дозвољава</a:t>
            </a:r>
            <a:r>
              <a:rPr lang="sl-SI" altLang="en-US" sz="2800"/>
              <a:t> </a:t>
            </a:r>
            <a:r>
              <a:rPr lang="en-US" altLang="en-US" sz="2800"/>
              <a:t>промену</a:t>
            </a:r>
            <a:r>
              <a:rPr lang="sl-SI" altLang="en-US" sz="2800"/>
              <a:t> </a:t>
            </a:r>
            <a:r>
              <a:rPr lang="en-US" altLang="en-US" sz="2800"/>
              <a:t>обуће</a:t>
            </a:r>
            <a:r>
              <a:rPr lang="sl-SI" altLang="en-US" sz="2800"/>
              <a:t> </a:t>
            </a:r>
            <a:r>
              <a:rPr lang="en-US" altLang="en-US" sz="2800"/>
              <a:t>јер</a:t>
            </a:r>
            <a:r>
              <a:rPr lang="sl-SI" altLang="en-US" sz="2800"/>
              <a:t> </a:t>
            </a:r>
            <a:r>
              <a:rPr lang="en-US" altLang="en-US" sz="2800"/>
              <a:t>је</a:t>
            </a:r>
            <a:r>
              <a:rPr lang="sl-SI" altLang="en-US" sz="2800"/>
              <a:t> </a:t>
            </a:r>
            <a:r>
              <a:rPr lang="en-US" altLang="en-US" sz="2800"/>
              <a:t>садржана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истој</a:t>
            </a:r>
            <a:r>
              <a:rPr lang="sl-SI" altLang="en-US" sz="2800"/>
              <a:t>.</a:t>
            </a: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42"/>
    </mc:Choice>
    <mc:Fallback xmlns="">
      <p:transition spd="slow" advTm="3904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CABB9021-0BCF-4891-BB82-784EF1FE9B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/>
              <a:t>Клиничке</a:t>
            </a:r>
            <a:r>
              <a:rPr lang="sl-SI" altLang="en-US" sz="3200" b="1"/>
              <a:t> </a:t>
            </a:r>
            <a:r>
              <a:rPr lang="en-US" altLang="en-US" sz="3200" b="1"/>
              <a:t>индикације</a:t>
            </a:r>
            <a:r>
              <a:rPr lang="sl-SI" altLang="en-US" sz="3200" b="1"/>
              <a:t> </a:t>
            </a:r>
            <a:r>
              <a:rPr lang="en-US" altLang="en-US" sz="3200" b="1"/>
              <a:t>за</a:t>
            </a:r>
            <a:r>
              <a:rPr lang="sl-SI" altLang="en-US" sz="3200" b="1"/>
              <a:t> </a:t>
            </a:r>
            <a:r>
              <a:rPr lang="en-US" altLang="en-US" sz="3200" b="1"/>
              <a:t>употребу</a:t>
            </a:r>
            <a:r>
              <a:rPr lang="sl-SI" altLang="en-US" sz="3200" b="1"/>
              <a:t> </a:t>
            </a:r>
            <a:r>
              <a:rPr lang="en-US" altLang="en-US" sz="3200" b="1"/>
              <a:t>потколених</a:t>
            </a:r>
            <a:r>
              <a:rPr lang="sl-SI" altLang="en-US" sz="3200" b="1"/>
              <a:t> </a:t>
            </a:r>
            <a:r>
              <a:rPr lang="en-US" altLang="en-US" sz="3200" b="1"/>
              <a:t>термопластичних</a:t>
            </a:r>
            <a:r>
              <a:rPr lang="sl-SI" altLang="en-US" sz="3200" b="1"/>
              <a:t> </a:t>
            </a:r>
            <a:r>
              <a:rPr lang="en-US" altLang="en-US" sz="3200" b="1"/>
              <a:t>ортоза</a:t>
            </a:r>
            <a:r>
              <a:rPr lang="sl-SI" altLang="en-US" sz="3200" b="1"/>
              <a:t>:</a:t>
            </a:r>
            <a:endParaRPr lang="en-US" altLang="en-US" sz="3200" b="1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E202EB3-928F-4A89-875E-DA201218EE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400"/>
              <a:t>стања</a:t>
            </a:r>
            <a:r>
              <a:rPr lang="sl-SI" altLang="en-US" sz="2400"/>
              <a:t> </a:t>
            </a:r>
            <a:r>
              <a:rPr lang="en-US" altLang="en-US" sz="2400"/>
              <a:t>након</a:t>
            </a:r>
            <a:r>
              <a:rPr lang="sl-SI" altLang="en-US" sz="2400"/>
              <a:t> </a:t>
            </a:r>
            <a:r>
              <a:rPr lang="en-US" altLang="en-US" sz="2400"/>
              <a:t>апоплексије</a:t>
            </a:r>
            <a:r>
              <a:rPr lang="sl-SI" altLang="en-US" sz="2400"/>
              <a:t> (</a:t>
            </a:r>
            <a:r>
              <a:rPr lang="en-US" altLang="en-US" sz="2400"/>
              <a:t>хемиплегичари</a:t>
            </a:r>
            <a:r>
              <a:rPr lang="sl-SI" altLang="en-US" sz="2400"/>
              <a:t> </a:t>
            </a:r>
            <a:r>
              <a:rPr lang="en-US" altLang="en-US" sz="2400"/>
              <a:t>са</a:t>
            </a:r>
            <a:r>
              <a:rPr lang="sl-SI" altLang="en-US" sz="2400"/>
              <a:t> </a:t>
            </a:r>
            <a:r>
              <a:rPr lang="en-US" altLang="en-US" sz="2400"/>
              <a:t>флакцидношћу</a:t>
            </a:r>
            <a:r>
              <a:rPr lang="sl-SI" altLang="en-US" sz="2400"/>
              <a:t>, </a:t>
            </a:r>
            <a:r>
              <a:rPr lang="en-US" altLang="en-US" sz="2400"/>
              <a:t>хемипареза</a:t>
            </a:r>
            <a:r>
              <a:rPr lang="sl-SI" altLang="en-US" sz="2400"/>
              <a:t> </a:t>
            </a:r>
            <a:r>
              <a:rPr lang="en-US" altLang="en-US" sz="2400"/>
              <a:t>са</a:t>
            </a:r>
            <a:r>
              <a:rPr lang="sl-SI" altLang="en-US" sz="2400"/>
              <a:t> </a:t>
            </a:r>
            <a:r>
              <a:rPr lang="en-US" altLang="en-US" sz="2400"/>
              <a:t>благим</a:t>
            </a:r>
            <a:r>
              <a:rPr lang="sl-SI" altLang="en-US" sz="2400"/>
              <a:t> </a:t>
            </a:r>
            <a:r>
              <a:rPr lang="en-US" altLang="en-US" sz="2400"/>
              <a:t>спастицитетом</a:t>
            </a:r>
            <a:r>
              <a:rPr lang="sl-SI" altLang="en-US" sz="2400"/>
              <a:t> </a:t>
            </a:r>
            <a:r>
              <a:rPr lang="en-US" altLang="en-US" sz="2400"/>
              <a:t>и</a:t>
            </a:r>
            <a:r>
              <a:rPr lang="sl-SI" altLang="en-US" sz="2400"/>
              <a:t> </a:t>
            </a:r>
            <a:r>
              <a:rPr lang="en-US" altLang="en-US" sz="2400"/>
              <a:t>сензорним</a:t>
            </a:r>
            <a:r>
              <a:rPr lang="sl-SI" altLang="en-US" sz="2400"/>
              <a:t> </a:t>
            </a:r>
            <a:r>
              <a:rPr lang="en-US" altLang="en-US" sz="2400"/>
              <a:t>губитком</a:t>
            </a:r>
            <a:endParaRPr lang="sl-SI" altLang="en-US" sz="2400"/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једнострана</a:t>
            </a:r>
            <a:r>
              <a:rPr lang="sl-SI" altLang="en-US" sz="2400"/>
              <a:t> </a:t>
            </a:r>
            <a:r>
              <a:rPr lang="en-US" altLang="en-US" sz="2400"/>
              <a:t>парализа</a:t>
            </a:r>
            <a:r>
              <a:rPr lang="sl-SI" altLang="en-US" sz="2400"/>
              <a:t> </a:t>
            </a:r>
            <a:r>
              <a:rPr lang="en-US" altLang="en-US" sz="2400"/>
              <a:t>доњег</a:t>
            </a:r>
            <a:r>
              <a:rPr lang="sl-SI" altLang="en-US" sz="2400"/>
              <a:t> </a:t>
            </a:r>
            <a:r>
              <a:rPr lang="en-US" altLang="en-US" sz="2400"/>
              <a:t>екстремитета</a:t>
            </a:r>
            <a:r>
              <a:rPr lang="sl-SI" altLang="en-US" sz="2400"/>
              <a:t> (</a:t>
            </a:r>
            <a:r>
              <a:rPr lang="en-US" altLang="en-US" sz="2400"/>
              <a:t>пост</a:t>
            </a:r>
            <a:r>
              <a:rPr lang="sl-SI" altLang="en-US" sz="2400"/>
              <a:t>-</a:t>
            </a:r>
            <a:r>
              <a:rPr lang="en-US" altLang="en-US" sz="2400"/>
              <a:t>полиомиелитис</a:t>
            </a:r>
            <a:r>
              <a:rPr lang="sl-SI" altLang="en-US" sz="2400"/>
              <a:t>) </a:t>
            </a:r>
            <a:r>
              <a:rPr lang="en-US" altLang="en-US" sz="2400"/>
              <a:t>са</a:t>
            </a:r>
            <a:r>
              <a:rPr lang="sl-SI" altLang="en-US" sz="2400"/>
              <a:t> </a:t>
            </a:r>
            <a:r>
              <a:rPr lang="en-US" altLang="en-US" sz="2400"/>
              <a:t>мишићном</a:t>
            </a:r>
            <a:r>
              <a:rPr lang="sl-SI" altLang="en-US" sz="2400"/>
              <a:t> </a:t>
            </a:r>
            <a:r>
              <a:rPr lang="en-US" altLang="en-US" sz="2400"/>
              <a:t>дистрофијом</a:t>
            </a:r>
            <a:r>
              <a:rPr lang="sl-SI" altLang="en-US" sz="2400"/>
              <a:t>, </a:t>
            </a:r>
            <a:r>
              <a:rPr lang="en-US" altLang="en-US" sz="2400"/>
              <a:t>обострана</a:t>
            </a:r>
            <a:r>
              <a:rPr lang="sl-SI" altLang="en-US" sz="2400"/>
              <a:t> </a:t>
            </a:r>
            <a:r>
              <a:rPr lang="en-US" altLang="en-US" sz="2400"/>
              <a:t>парализа</a:t>
            </a:r>
            <a:r>
              <a:rPr lang="sl-SI" altLang="en-US" sz="2400"/>
              <a:t> </a:t>
            </a:r>
            <a:r>
              <a:rPr lang="en-US" altLang="en-US" sz="2400"/>
              <a:t>доњег</a:t>
            </a:r>
            <a:r>
              <a:rPr lang="sl-SI" altLang="en-US" sz="2400"/>
              <a:t> </a:t>
            </a:r>
            <a:r>
              <a:rPr lang="en-US" altLang="en-US" sz="2400"/>
              <a:t>екстремитета</a:t>
            </a:r>
            <a:r>
              <a:rPr lang="sl-SI" altLang="en-US" sz="2400"/>
              <a:t> </a:t>
            </a:r>
            <a:r>
              <a:rPr lang="en-US" altLang="en-US" sz="2400"/>
              <a:t>са</a:t>
            </a:r>
            <a:r>
              <a:rPr lang="sl-SI" altLang="en-US" sz="2400"/>
              <a:t> </a:t>
            </a:r>
            <a:r>
              <a:rPr lang="en-US" altLang="en-US" sz="2400"/>
              <a:t>мишићном</a:t>
            </a:r>
            <a:r>
              <a:rPr lang="sl-SI" altLang="en-US" sz="2400"/>
              <a:t> </a:t>
            </a:r>
            <a:r>
              <a:rPr lang="en-US" altLang="en-US" sz="2400"/>
              <a:t>дистрофијом</a:t>
            </a:r>
            <a:r>
              <a:rPr lang="sl-SI" altLang="en-US" sz="2400"/>
              <a:t>, </a:t>
            </a:r>
            <a:r>
              <a:rPr lang="en-US" altLang="en-US" sz="2400"/>
              <a:t>као</a:t>
            </a:r>
            <a:r>
              <a:rPr lang="sl-SI" altLang="en-US" sz="2400"/>
              <a:t> </a:t>
            </a:r>
            <a:r>
              <a:rPr lang="en-US" altLang="en-US" sz="2400"/>
              <a:t>и</a:t>
            </a:r>
            <a:r>
              <a:rPr lang="sl-SI" altLang="en-US" sz="2400"/>
              <a:t> </a:t>
            </a:r>
            <a:r>
              <a:rPr lang="en-US" altLang="en-US" sz="2400"/>
              <a:t>параплегија</a:t>
            </a:r>
            <a:r>
              <a:rPr lang="sl-SI" altLang="en-US" sz="2400"/>
              <a:t> </a:t>
            </a:r>
            <a:r>
              <a:rPr lang="en-US" altLang="en-US" sz="2400"/>
              <a:t>са</a:t>
            </a:r>
            <a:r>
              <a:rPr lang="sl-SI" altLang="en-US" sz="2400"/>
              <a:t> </a:t>
            </a:r>
            <a:r>
              <a:rPr lang="en-US" altLang="en-US" sz="2400"/>
              <a:t>спастицитетом</a:t>
            </a:r>
            <a:r>
              <a:rPr lang="sl-SI" altLang="en-US" sz="2400"/>
              <a:t> </a:t>
            </a:r>
            <a:r>
              <a:rPr lang="en-US" altLang="en-US" sz="2400"/>
              <a:t>који</a:t>
            </a:r>
            <a:r>
              <a:rPr lang="sl-SI" altLang="en-US" sz="2400"/>
              <a:t> </a:t>
            </a:r>
            <a:r>
              <a:rPr lang="en-US" altLang="en-US" sz="2400"/>
              <a:t>се</a:t>
            </a:r>
            <a:r>
              <a:rPr lang="sl-SI" altLang="en-US" sz="2400"/>
              <a:t> </a:t>
            </a:r>
            <a:r>
              <a:rPr lang="en-US" altLang="en-US" sz="2400"/>
              <a:t>јавља</a:t>
            </a:r>
            <a:r>
              <a:rPr lang="sl-SI" altLang="en-US" sz="2400"/>
              <a:t> </a:t>
            </a:r>
            <a:r>
              <a:rPr lang="en-US" altLang="en-US" sz="2400"/>
              <a:t>секундарно</a:t>
            </a:r>
            <a:r>
              <a:rPr lang="sl-SI" altLang="en-US" sz="2400"/>
              <a:t> </a:t>
            </a:r>
            <a:r>
              <a:rPr lang="en-US" altLang="en-US" sz="2400"/>
              <a:t>код</a:t>
            </a:r>
            <a:r>
              <a:rPr lang="sl-SI" altLang="en-US" sz="2400"/>
              <a:t> </a:t>
            </a:r>
            <a:r>
              <a:rPr lang="en-US" altLang="en-US" sz="2400"/>
              <a:t>малформација</a:t>
            </a:r>
            <a:r>
              <a:rPr lang="sl-SI" altLang="en-US" sz="2400"/>
              <a:t> </a:t>
            </a:r>
            <a:r>
              <a:rPr lang="en-US" altLang="en-US" sz="2400"/>
              <a:t>кичменог</a:t>
            </a:r>
            <a:r>
              <a:rPr lang="sl-SI" altLang="en-US" sz="2400"/>
              <a:t> </a:t>
            </a:r>
            <a:r>
              <a:rPr lang="en-US" altLang="en-US" sz="2400"/>
              <a:t>стуба</a:t>
            </a:r>
            <a:r>
              <a:rPr lang="sl-SI" altLang="en-US" sz="2400"/>
              <a:t> (</a:t>
            </a:r>
            <a:r>
              <a:rPr lang="en-US" altLang="en-US" sz="2400"/>
              <a:t>спина</a:t>
            </a:r>
            <a:r>
              <a:rPr lang="sl-SI" altLang="en-US" sz="2400"/>
              <a:t> </a:t>
            </a:r>
            <a:r>
              <a:rPr lang="en-US" altLang="en-US" sz="2400"/>
              <a:t>бифида</a:t>
            </a:r>
            <a:r>
              <a:rPr lang="sl-SI" altLang="en-US" sz="240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мултипла</a:t>
            </a:r>
            <a:r>
              <a:rPr lang="sl-SI" altLang="en-US" sz="2400"/>
              <a:t> </a:t>
            </a:r>
            <a:r>
              <a:rPr lang="en-US" altLang="en-US" sz="2400"/>
              <a:t>склероза</a:t>
            </a:r>
            <a:r>
              <a:rPr lang="sl-SI" altLang="en-US" sz="2400"/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повреде</a:t>
            </a:r>
            <a:r>
              <a:rPr lang="sl-SI" altLang="en-US" sz="2400"/>
              <a:t> </a:t>
            </a:r>
            <a:r>
              <a:rPr lang="en-US" altLang="en-US" sz="2400"/>
              <a:t>кичмене</a:t>
            </a:r>
            <a:r>
              <a:rPr lang="sl-SI" altLang="en-US" sz="2400"/>
              <a:t> </a:t>
            </a:r>
            <a:r>
              <a:rPr lang="en-US" altLang="en-US" sz="2400"/>
              <a:t>мождине</a:t>
            </a:r>
            <a:r>
              <a:rPr lang="sl-SI" altLang="en-US" sz="2400"/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лумбална</a:t>
            </a:r>
            <a:r>
              <a:rPr lang="sl-SI" altLang="en-US" sz="2400"/>
              <a:t> </a:t>
            </a:r>
            <a:r>
              <a:rPr lang="en-US" altLang="en-US" sz="2400"/>
              <a:t>дископатија</a:t>
            </a:r>
            <a:r>
              <a:rPr lang="sl-SI" altLang="en-US" sz="2400"/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дијабетична</a:t>
            </a:r>
            <a:r>
              <a:rPr lang="sl-SI" altLang="en-US" sz="2400"/>
              <a:t> </a:t>
            </a:r>
            <a:r>
              <a:rPr lang="en-US" altLang="en-US" sz="2400"/>
              <a:t>полинеуропатија</a:t>
            </a:r>
            <a:r>
              <a:rPr lang="sl-SI" altLang="en-US" sz="2400"/>
              <a:t>,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енцефалитис</a:t>
            </a:r>
            <a:r>
              <a:rPr lang="sl-SI" altLang="en-US" sz="240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400"/>
              <a:t>полимиозит</a:t>
            </a:r>
            <a:r>
              <a:rPr lang="sl-SI" altLang="en-US" sz="2400"/>
              <a:t> </a:t>
            </a:r>
            <a:r>
              <a:rPr lang="en-US" altLang="en-US" sz="2400"/>
              <a:t>и</a:t>
            </a:r>
            <a:r>
              <a:rPr lang="sl-SI" altLang="en-US" sz="2400"/>
              <a:t> </a:t>
            </a:r>
            <a:r>
              <a:rPr lang="en-US" altLang="en-US" sz="2400"/>
              <a:t>др</a:t>
            </a:r>
            <a:r>
              <a:rPr lang="sl-SI" altLang="en-US" sz="2400"/>
              <a:t>.</a:t>
            </a: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465"/>
    </mc:Choice>
    <mc:Fallback xmlns="">
      <p:transition spd="slow" advTm="8146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A6734CE-09D7-4011-8EB1-6902052EA2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altLang="en-US" b="1"/>
              <a:t>2. </a:t>
            </a:r>
            <a:r>
              <a:rPr lang="en-US" altLang="en-US" b="1"/>
              <a:t>КОЛЕНЕ</a:t>
            </a:r>
            <a:r>
              <a:rPr lang="sl-SI" altLang="en-US" b="1"/>
              <a:t> </a:t>
            </a:r>
            <a:r>
              <a:rPr lang="en-US" altLang="en-US" b="1"/>
              <a:t>ОРТОЗЕ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02A02005-E30D-494A-802D-D57B14B5C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7239000" cy="452596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altLang="en-US" sz="2800"/>
              <a:t>Ортозе</a:t>
            </a:r>
            <a:r>
              <a:rPr lang="sl-SI" altLang="en-US" sz="2800"/>
              <a:t> </a:t>
            </a:r>
            <a:r>
              <a:rPr lang="en-US" altLang="en-US" sz="2800"/>
              <a:t>колена</a:t>
            </a:r>
            <a:r>
              <a:rPr lang="sl-SI" altLang="en-US" sz="2800"/>
              <a:t> </a:t>
            </a:r>
            <a:r>
              <a:rPr lang="en-US" altLang="en-US" sz="2800"/>
              <a:t>треба</a:t>
            </a:r>
            <a:r>
              <a:rPr lang="sl-SI" altLang="en-US" sz="2800"/>
              <a:t> </a:t>
            </a:r>
            <a:r>
              <a:rPr lang="en-US" altLang="en-US" sz="2800"/>
              <a:t>да</a:t>
            </a:r>
            <a:r>
              <a:rPr lang="sl-SI" altLang="en-US" sz="2800"/>
              <a:t> </a:t>
            </a:r>
            <a:r>
              <a:rPr lang="en-US" altLang="en-US" sz="2800"/>
              <a:t>буду</a:t>
            </a:r>
            <a:r>
              <a:rPr lang="sl-SI" altLang="en-US" sz="2800"/>
              <a:t> </a:t>
            </a:r>
            <a:r>
              <a:rPr lang="en-US" altLang="en-US" sz="2800"/>
              <a:t>привремена</a:t>
            </a:r>
            <a:r>
              <a:rPr lang="sl-SI" altLang="en-US" sz="2800"/>
              <a:t> </a:t>
            </a:r>
            <a:r>
              <a:rPr lang="en-US" altLang="en-US" sz="2800"/>
              <a:t>мера</a:t>
            </a:r>
            <a:r>
              <a:rPr lang="sl-SI" altLang="en-US" sz="2800"/>
              <a:t>, </a:t>
            </a:r>
            <a:r>
              <a:rPr lang="en-US" altLang="en-US" sz="2800"/>
              <a:t>јер</a:t>
            </a:r>
            <a:r>
              <a:rPr lang="sl-SI" altLang="en-US" sz="2800"/>
              <a:t> </a:t>
            </a:r>
            <a:r>
              <a:rPr lang="en-US" altLang="en-US" sz="2800"/>
              <a:t>после</a:t>
            </a:r>
            <a:r>
              <a:rPr lang="sl-SI" altLang="en-US" sz="2800"/>
              <a:t> </a:t>
            </a:r>
            <a:r>
              <a:rPr lang="en-US" altLang="en-US" sz="2800"/>
              <a:t>дужег</a:t>
            </a:r>
            <a:r>
              <a:rPr lang="sl-SI" altLang="en-US" sz="2800"/>
              <a:t> </a:t>
            </a:r>
            <a:r>
              <a:rPr lang="en-US" altLang="en-US" sz="2800"/>
              <a:t>ношења</a:t>
            </a:r>
            <a:r>
              <a:rPr lang="sl-SI" altLang="en-US" sz="2800"/>
              <a:t> </a:t>
            </a:r>
            <a:r>
              <a:rPr lang="en-US" altLang="en-US" sz="2800"/>
              <a:t>изазивају</a:t>
            </a:r>
            <a:r>
              <a:rPr lang="sl-SI" altLang="en-US" sz="2800"/>
              <a:t> </a:t>
            </a:r>
            <a:r>
              <a:rPr lang="en-US" altLang="en-US" sz="2800"/>
              <a:t>атрофију</a:t>
            </a:r>
            <a:r>
              <a:rPr lang="sl-SI" altLang="en-US" sz="2800"/>
              <a:t> </a:t>
            </a:r>
            <a:r>
              <a:rPr lang="en-US" altLang="en-US" sz="2800"/>
              <a:t>надколенице</a:t>
            </a:r>
            <a:r>
              <a:rPr lang="sl-SI" altLang="en-US" sz="2800"/>
              <a:t> </a:t>
            </a:r>
            <a:r>
              <a:rPr lang="en-US" altLang="en-US" sz="2800"/>
              <a:t>и</a:t>
            </a:r>
            <a:r>
              <a:rPr lang="sl-SI" altLang="en-US" sz="2800"/>
              <a:t> </a:t>
            </a:r>
            <a:r>
              <a:rPr lang="en-US" altLang="en-US" sz="2800"/>
              <a:t>подколенице</a:t>
            </a:r>
            <a:r>
              <a:rPr lang="sl-SI" altLang="en-US" sz="2800"/>
              <a:t>. </a:t>
            </a:r>
            <a:r>
              <a:rPr lang="en-US" altLang="en-US" sz="2800"/>
              <a:t>Могу</a:t>
            </a:r>
            <a:r>
              <a:rPr lang="sl-SI" altLang="en-US" sz="2800"/>
              <a:t> </a:t>
            </a:r>
            <a:r>
              <a:rPr lang="en-US" altLang="en-US" sz="2800"/>
              <a:t>бити</a:t>
            </a:r>
            <a:r>
              <a:rPr lang="sl-SI" altLang="en-US" sz="2800"/>
              <a:t>: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sl-SI" altLang="en-US" sz="280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400"/>
              <a:t>ФИКСАЦИОНЕ</a:t>
            </a:r>
            <a:r>
              <a:rPr lang="sl-SI" altLang="en-US" sz="2400"/>
              <a:t>  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endParaRPr lang="sl-SI" altLang="en-US" sz="240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400"/>
              <a:t>ДИНАМИЧКО</a:t>
            </a:r>
            <a:r>
              <a:rPr lang="sl-SI" altLang="en-US" sz="2400"/>
              <a:t>-</a:t>
            </a:r>
            <a:r>
              <a:rPr lang="en-US" altLang="en-US" sz="2400"/>
              <a:t>ФИКСАЦИОНЕ</a:t>
            </a:r>
            <a:r>
              <a:rPr lang="sl-SI" altLang="en-US" sz="2400"/>
              <a:t>, 	</a:t>
            </a:r>
            <a:r>
              <a:rPr lang="en-US" altLang="en-US" sz="2400"/>
              <a:t>ПРОФИЛАКТИЧКЕ</a:t>
            </a:r>
            <a:r>
              <a:rPr lang="sl-SI" altLang="en-US" sz="2400"/>
              <a:t> </a:t>
            </a:r>
            <a:r>
              <a:rPr lang="en-US" altLang="en-US" sz="2400"/>
              <a:t>УДЛАГЕ</a:t>
            </a:r>
            <a:r>
              <a:rPr lang="sl-SI" altLang="en-US" sz="2400"/>
              <a:t> (</a:t>
            </a:r>
            <a:r>
              <a:rPr lang="en-US" altLang="en-US" sz="2400"/>
              <a:t>СПОРТСКЕ</a:t>
            </a:r>
            <a:r>
              <a:rPr lang="sl-SI" altLang="en-US" sz="2400"/>
              <a:t> </a:t>
            </a:r>
            <a:r>
              <a:rPr lang="en-US" altLang="en-US" sz="2400"/>
              <a:t>ОРТОЗЕ</a:t>
            </a:r>
            <a:r>
              <a:rPr lang="sl-SI" altLang="en-US" sz="2400"/>
              <a:t> </a:t>
            </a:r>
            <a:r>
              <a:rPr lang="en-US" altLang="en-US" sz="2400"/>
              <a:t>КОЛЕНА</a:t>
            </a:r>
            <a:r>
              <a:rPr lang="sl-SI" altLang="en-US" sz="2400"/>
              <a:t>),</a:t>
            </a:r>
            <a:endParaRPr lang="en-US" altLang="en-US" sz="240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endParaRPr lang="sr-Latn-CS" altLang="en-US" sz="2400"/>
          </a:p>
          <a:p>
            <a:pPr marL="533400" indent="-5334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en-US" sz="2400"/>
              <a:t>КОРЕКТИВНЕ ОРТОЗЕ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60"/>
    </mc:Choice>
    <mc:Fallback xmlns="">
      <p:transition spd="slow" advTm="3816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>
            <a:extLst>
              <a:ext uri="{FF2B5EF4-FFF2-40B4-BE49-F238E27FC236}">
                <a16:creationId xmlns:a16="http://schemas.microsoft.com/office/drawing/2014/main" id="{643180E0-C155-481D-9253-10BBFE99F8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8956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Фиксирање</a:t>
            </a:r>
            <a:r>
              <a:rPr lang="sl-SI" altLang="en-US" sz="2800" b="1"/>
              <a:t> </a:t>
            </a:r>
            <a:r>
              <a:rPr lang="en-US" altLang="en-US" sz="2800" b="1"/>
              <a:t>динамичке</a:t>
            </a:r>
            <a:r>
              <a:rPr lang="sl-SI" altLang="en-US" sz="2800" b="1"/>
              <a:t> </a:t>
            </a:r>
            <a:r>
              <a:rPr lang="en-US" altLang="en-US" sz="2800" b="1"/>
              <a:t>ортозе</a:t>
            </a:r>
            <a:r>
              <a:rPr lang="sl-SI" altLang="en-US" sz="2800" b="1"/>
              <a:t> </a:t>
            </a:r>
            <a:r>
              <a:rPr lang="en-US" altLang="en-US" sz="2800" b="1"/>
              <a:t>типа</a:t>
            </a:r>
            <a:r>
              <a:rPr lang="sl-SI" altLang="en-US" sz="2800" b="1"/>
              <a:t> </a:t>
            </a:r>
            <a:r>
              <a:rPr lang="en-US" altLang="en-US" sz="2800" b="1"/>
              <a:t>Лено</a:t>
            </a:r>
            <a:r>
              <a:rPr lang="sl-SI" altLang="en-US" sz="2800" b="1"/>
              <a:t>x-</a:t>
            </a:r>
            <a:r>
              <a:rPr lang="en-US" altLang="en-US" sz="2800" b="1"/>
              <a:t>Хилл</a:t>
            </a:r>
            <a:br>
              <a:rPr lang="en-US" altLang="en-US" sz="2800" b="1"/>
            </a:br>
            <a:br>
              <a:rPr lang="en-US" altLang="en-US" sz="2800" b="1"/>
            </a:br>
            <a:r>
              <a:rPr lang="en-US" altLang="en-US" sz="2800" b="1"/>
              <a:t>Ортоза</a:t>
            </a:r>
            <a:r>
              <a:rPr lang="sl-SI" altLang="en-US" sz="2800" b="1"/>
              <a:t> </a:t>
            </a:r>
            <a:r>
              <a:rPr lang="en-US" altLang="en-US" sz="2800" b="1"/>
              <a:t>за</a:t>
            </a:r>
            <a:r>
              <a:rPr lang="sl-SI" altLang="en-US" sz="2800" b="1"/>
              <a:t> </a:t>
            </a:r>
            <a:r>
              <a:rPr lang="en-US" altLang="en-US" sz="2800" b="1"/>
              <a:t>функционалну</a:t>
            </a:r>
            <a:r>
              <a:rPr lang="sl-SI" altLang="en-US" sz="2800" b="1"/>
              <a:t> </a:t>
            </a:r>
            <a:r>
              <a:rPr lang="en-US" altLang="en-US" sz="2800" b="1"/>
              <a:t>имобилизацију</a:t>
            </a:r>
            <a:r>
              <a:rPr lang="sl-SI" altLang="en-US" sz="2800" b="1"/>
              <a:t> </a:t>
            </a:r>
            <a:r>
              <a:rPr lang="en-US" altLang="en-US" sz="2800" b="1"/>
              <a:t>колена</a:t>
            </a:r>
            <a:r>
              <a:rPr lang="sl-SI" altLang="en-US" sz="2800" b="1"/>
              <a:t> </a:t>
            </a:r>
            <a:endParaRPr lang="en-US" altLang="en-US" sz="2800" b="1"/>
          </a:p>
        </p:txBody>
      </p:sp>
      <p:pic>
        <p:nvPicPr>
          <p:cNvPr id="18435" name="Picture 6" descr="HPIM0406">
            <a:extLst>
              <a:ext uri="{FF2B5EF4-FFF2-40B4-BE49-F238E27FC236}">
                <a16:creationId xmlns:a16="http://schemas.microsoft.com/office/drawing/2014/main" id="{D0B05E95-4BB0-4925-8FB2-6E16CE4F8E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32000" y="2819400"/>
            <a:ext cx="5080000" cy="38100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308"/>
    </mc:Choice>
    <mc:Fallback xmlns="">
      <p:transition spd="slow" advTm="27330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CFE174A2-FD61-41F5-BC83-AE34F558E2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200"/>
              <a:t>Колени</a:t>
            </a:r>
            <a:r>
              <a:rPr lang="sl-SI" altLang="en-US" sz="3200"/>
              <a:t> </a:t>
            </a:r>
            <a:r>
              <a:rPr lang="en-US" altLang="en-US" sz="3200"/>
              <a:t>механизам</a:t>
            </a:r>
            <a:r>
              <a:rPr lang="sl-SI" altLang="en-US" sz="3200"/>
              <a:t> </a:t>
            </a:r>
            <a:r>
              <a:rPr lang="en-US" altLang="en-US" sz="3200"/>
              <a:t>за</a:t>
            </a:r>
            <a:r>
              <a:rPr lang="sl-SI" altLang="en-US" sz="3200"/>
              <a:t> </a:t>
            </a:r>
            <a:r>
              <a:rPr lang="en-US" altLang="en-US" sz="3200"/>
              <a:t>подешавање</a:t>
            </a:r>
            <a:r>
              <a:rPr lang="sl-SI" altLang="en-US" sz="3200"/>
              <a:t> </a:t>
            </a:r>
            <a:r>
              <a:rPr lang="en-US" altLang="en-US" sz="3200"/>
              <a:t>обима</a:t>
            </a:r>
            <a:r>
              <a:rPr lang="sl-SI" altLang="en-US" sz="3200"/>
              <a:t> </a:t>
            </a:r>
            <a:r>
              <a:rPr lang="en-US" altLang="en-US" sz="3200"/>
              <a:t>дозвољеног</a:t>
            </a:r>
            <a:r>
              <a:rPr lang="sl-SI" altLang="en-US" sz="3200"/>
              <a:t> </a:t>
            </a:r>
            <a:r>
              <a:rPr lang="en-US" altLang="en-US" sz="3200"/>
              <a:t>покрета</a:t>
            </a:r>
            <a:r>
              <a:rPr lang="sl-SI" altLang="en-US" sz="3200"/>
              <a:t> </a:t>
            </a:r>
            <a:r>
              <a:rPr lang="en-US" altLang="en-US" sz="3200"/>
              <a:t>у</a:t>
            </a:r>
            <a:r>
              <a:rPr lang="sl-SI" altLang="en-US" sz="3200"/>
              <a:t> </a:t>
            </a:r>
            <a:r>
              <a:rPr lang="en-US" altLang="en-US" sz="3200"/>
              <a:t>колену</a:t>
            </a:r>
          </a:p>
        </p:txBody>
      </p:sp>
      <p:pic>
        <p:nvPicPr>
          <p:cNvPr id="19459" name="Picture 6" descr="HPIM0407">
            <a:extLst>
              <a:ext uri="{FF2B5EF4-FFF2-40B4-BE49-F238E27FC236}">
                <a16:creationId xmlns:a16="http://schemas.microsoft.com/office/drawing/2014/main" id="{770C82B5-44DE-47FD-BC99-3F989C1DE06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828800"/>
            <a:ext cx="6034088" cy="4525963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36"/>
    </mc:Choice>
    <mc:Fallback xmlns="">
      <p:transition spd="slow" advTm="14336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F4073DBA-B3BE-44F6-94FB-7D4D5DCDFA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981200"/>
          </a:xfrm>
        </p:spPr>
        <p:txBody>
          <a:bodyPr/>
          <a:lstStyle/>
          <a:p>
            <a:pPr eaLnBrk="1" hangingPunct="1"/>
            <a:r>
              <a:rPr lang="en-US" altLang="en-US" sz="3200" b="1" u="sng"/>
              <a:t>КАФО</a:t>
            </a:r>
            <a:r>
              <a:rPr lang="sl-SI" altLang="en-US" sz="3200" b="1" u="sng"/>
              <a:t> </a:t>
            </a:r>
            <a:r>
              <a:rPr lang="en-US" altLang="en-US" sz="3200" b="1" u="sng"/>
              <a:t>ортозе</a:t>
            </a:r>
            <a:r>
              <a:rPr lang="sl-SI" altLang="en-US" sz="3200" b="1" u="sng"/>
              <a:t> </a:t>
            </a:r>
            <a:endParaRPr lang="en-US" altLang="en-US" sz="320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40F685CC-A1DD-4DDD-AAA9-385D2B93B63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2286000"/>
            <a:ext cx="75438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 dirty="0" err="1"/>
              <a:t>Ортоза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служи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за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кретање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код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параплегија</a:t>
            </a:r>
            <a:r>
              <a:rPr lang="sl-SI" altLang="en-US" sz="2800" dirty="0"/>
              <a:t>.</a:t>
            </a:r>
            <a:r>
              <a:rPr lang="en-US" altLang="en-US" sz="2800" dirty="0"/>
              <a:t> </a:t>
            </a:r>
            <a:endParaRPr lang="sr-Latn-CS" altLang="en-US" sz="2800" dirty="0"/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err="1"/>
              <a:t>Прописује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пацијентима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са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ниским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торакалним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лезијама</a:t>
            </a:r>
            <a:r>
              <a:rPr lang="sl-SI" altLang="en-US" sz="2800" dirty="0"/>
              <a:t>, 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 dirty="0"/>
          </a:p>
          <a:p>
            <a:pPr eaLnBrk="1" hangingPunct="1">
              <a:lnSpc>
                <a:spcPct val="80000"/>
              </a:lnSpc>
            </a:pPr>
            <a:r>
              <a:rPr lang="en-US" altLang="en-US" sz="2800" dirty="0" err="1"/>
              <a:t>Користе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је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обично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болесници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са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лезијама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кичме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нивоа</a:t>
            </a:r>
            <a:r>
              <a:rPr lang="sl-SI" altLang="en-US" sz="2800" dirty="0"/>
              <a:t> </a:t>
            </a:r>
            <a:r>
              <a:rPr lang="en-US" altLang="en-US" sz="2800" dirty="0" err="1"/>
              <a:t>од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Тх</a:t>
            </a:r>
            <a:r>
              <a:rPr lang="sl-SI" altLang="en-US" sz="2800" dirty="0"/>
              <a:t>9 </a:t>
            </a:r>
            <a:r>
              <a:rPr lang="en-US" altLang="en-US" sz="2800" dirty="0" err="1"/>
              <a:t>до</a:t>
            </a:r>
            <a:r>
              <a:rPr lang="sl-SI" altLang="en-US" sz="2800" dirty="0"/>
              <a:t> </a:t>
            </a:r>
            <a:r>
              <a:rPr lang="en-US" altLang="en-US" sz="2800" dirty="0" err="1"/>
              <a:t>Тх</a:t>
            </a:r>
            <a:r>
              <a:rPr lang="sl-SI" altLang="en-US" sz="2800" dirty="0"/>
              <a:t>12  </a:t>
            </a:r>
          </a:p>
          <a:p>
            <a:pPr eaLnBrk="1" hangingPunct="1">
              <a:lnSpc>
                <a:spcPct val="80000"/>
              </a:lnSpc>
            </a:pPr>
            <a:endParaRPr lang="sl-SI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31"/>
    </mc:Choice>
    <mc:Fallback xmlns="">
      <p:transition spd="slow" advTm="2093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A1C484E-135F-4522-8BD7-BAFCC35712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/>
              <a:t>ОРТОЗЕ</a:t>
            </a:r>
            <a:r>
              <a:rPr lang="sr-Latn-CS" altLang="en-US" sz="4000"/>
              <a:t> </a:t>
            </a:r>
            <a:r>
              <a:rPr lang="en-US" altLang="en-US" sz="4000"/>
              <a:t>ЗА</a:t>
            </a:r>
            <a:r>
              <a:rPr lang="sr-Latn-CS" altLang="en-US" sz="4000"/>
              <a:t> </a:t>
            </a:r>
            <a:r>
              <a:rPr lang="en-US" altLang="en-US" sz="4000"/>
              <a:t>КОРЕКЦИЈУ</a:t>
            </a:r>
            <a:r>
              <a:rPr lang="sr-Latn-CS" altLang="en-US" sz="4000"/>
              <a:t> </a:t>
            </a:r>
            <a:r>
              <a:rPr lang="en-US" altLang="en-US" sz="4000"/>
              <a:t>ДЕФОРМИТЕТА</a:t>
            </a:r>
            <a:r>
              <a:rPr lang="sr-Latn-CS" altLang="en-US" sz="4000"/>
              <a:t> </a:t>
            </a:r>
            <a:r>
              <a:rPr lang="en-US" altLang="en-US" sz="4000"/>
              <a:t>КОЛЕНА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CDE1AD5F-234B-43B7-9E02-637994D977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2332038"/>
            <a:ext cx="7467600" cy="3763962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altLang="en-US" b="1"/>
              <a:t>Колена</a:t>
            </a:r>
            <a:r>
              <a:rPr lang="sl-SI" altLang="en-US" b="1"/>
              <a:t> </a:t>
            </a:r>
            <a:r>
              <a:rPr lang="en-US" altLang="en-US" b="1"/>
              <a:t>ортоза</a:t>
            </a:r>
            <a:r>
              <a:rPr lang="sl-SI" altLang="en-US" b="1"/>
              <a:t> </a:t>
            </a:r>
            <a:r>
              <a:rPr lang="en-US" altLang="en-US" b="1"/>
              <a:t>за</a:t>
            </a:r>
            <a:r>
              <a:rPr lang="sl-SI" altLang="en-US" b="1"/>
              <a:t> </a:t>
            </a:r>
            <a:r>
              <a:rPr lang="en-US" altLang="en-US" b="1"/>
              <a:t>варус</a:t>
            </a:r>
            <a:r>
              <a:rPr lang="sl-SI" altLang="en-US" b="1"/>
              <a:t> - </a:t>
            </a:r>
            <a:r>
              <a:rPr lang="en-US" altLang="en-US" b="1"/>
              <a:t>валгус</a:t>
            </a:r>
            <a:r>
              <a:rPr lang="sl-SI" altLang="en-US" b="1"/>
              <a:t> (X </a:t>
            </a:r>
            <a:r>
              <a:rPr lang="en-US" altLang="en-US" b="1"/>
              <a:t>и</a:t>
            </a:r>
            <a:r>
              <a:rPr lang="sl-SI" altLang="en-US" b="1"/>
              <a:t> </a:t>
            </a:r>
            <a:r>
              <a:rPr lang="en-US" altLang="en-US" b="1"/>
              <a:t>О</a:t>
            </a:r>
            <a:r>
              <a:rPr lang="sl-SI" altLang="en-US" b="1"/>
              <a:t> </a:t>
            </a:r>
            <a:r>
              <a:rPr lang="en-US" altLang="en-US" b="1"/>
              <a:t>ноге</a:t>
            </a:r>
            <a:r>
              <a:rPr lang="sl-SI" altLang="en-US" b="1"/>
              <a:t>) </a:t>
            </a:r>
            <a:r>
              <a:rPr lang="en-US" altLang="en-US" b="1"/>
              <a:t>деформације</a:t>
            </a:r>
            <a:endParaRPr lang="sl-SI" altLang="en-US" b="1"/>
          </a:p>
          <a:p>
            <a:pPr marL="609600" indent="-609600" eaLnBrk="1" hangingPunct="1">
              <a:buFontTx/>
              <a:buAutoNum type="arabicPeriod"/>
            </a:pPr>
            <a:endParaRPr lang="sr-Latn-CS" altLang="en-US" b="1"/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b="1"/>
              <a:t>Антирекурватум</a:t>
            </a:r>
            <a:r>
              <a:rPr lang="sl-SI" altLang="en-US" b="1"/>
              <a:t> </a:t>
            </a:r>
            <a:r>
              <a:rPr lang="en-US" altLang="en-US" b="1"/>
              <a:t>динамичка</a:t>
            </a:r>
            <a:r>
              <a:rPr lang="sl-SI" altLang="en-US" b="1"/>
              <a:t> </a:t>
            </a:r>
            <a:r>
              <a:rPr lang="en-US" altLang="en-US" b="1"/>
              <a:t>удлага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215"/>
    </mc:Choice>
    <mc:Fallback xmlns="">
      <p:transition spd="slow" advTm="19821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DD5C473-B933-4FDC-809F-F25081821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altLang="en-US"/>
              <a:t>Ортотика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CDC970A-ED7F-48D5-9153-9035E56F1A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610600" cy="5334000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en-US" altLang="en-US" sz="3600" b="1" u="sng"/>
              <a:t>Бави</a:t>
            </a:r>
            <a:r>
              <a:rPr lang="sl-SI" altLang="en-US" sz="3600" b="1" u="sng"/>
              <a:t> </a:t>
            </a:r>
            <a:r>
              <a:rPr lang="en-US" altLang="en-US" sz="3600" b="1" u="sng"/>
              <a:t>израдом</a:t>
            </a:r>
            <a:r>
              <a:rPr lang="sl-SI" altLang="en-US" sz="3600" b="1" u="sng"/>
              <a:t> </a:t>
            </a:r>
            <a:r>
              <a:rPr lang="en-US" altLang="en-US" sz="3600" b="1" u="sng"/>
              <a:t>и</a:t>
            </a:r>
            <a:r>
              <a:rPr lang="sl-SI" altLang="en-US" sz="3600" b="1" u="sng"/>
              <a:t> </a:t>
            </a:r>
            <a:r>
              <a:rPr lang="en-US" altLang="en-US" sz="3600" b="1" u="sng"/>
              <a:t>применом</a:t>
            </a:r>
            <a:r>
              <a:rPr lang="sl-SI" altLang="en-US" sz="3600" b="1" u="sng"/>
              <a:t>: 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</a:pPr>
            <a:endParaRPr lang="en-US" altLang="en-US" sz="3600" b="1"/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</a:pPr>
            <a:r>
              <a:rPr lang="en-US" altLang="en-US" sz="3600" b="1"/>
              <a:t>Ортоза</a:t>
            </a:r>
            <a:r>
              <a:rPr lang="sl-SI" altLang="en-US" sz="3600" b="1"/>
              <a:t> </a:t>
            </a:r>
            <a:r>
              <a:rPr lang="en-US" altLang="en-US" sz="3600" b="1"/>
              <a:t>или</a:t>
            </a:r>
            <a:r>
              <a:rPr lang="sl-SI" altLang="en-US" sz="3600" b="1"/>
              <a:t> </a:t>
            </a:r>
            <a:r>
              <a:rPr lang="en-US" altLang="en-US" sz="3600" b="1"/>
              <a:t>ортотских</a:t>
            </a:r>
            <a:r>
              <a:rPr lang="sl-SI" altLang="en-US" sz="3600" b="1"/>
              <a:t> </a:t>
            </a:r>
            <a:r>
              <a:rPr lang="en-US" altLang="en-US" sz="3600" b="1"/>
              <a:t>средства</a:t>
            </a:r>
            <a:r>
              <a:rPr lang="sl-SI" altLang="en-US" sz="3600"/>
              <a:t>, </a:t>
            </a:r>
            <a:endParaRPr lang="en-US" altLang="en-US" b="1"/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</a:pPr>
            <a:endParaRPr lang="en-US" altLang="en-US" sz="3600" b="1"/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</a:pPr>
            <a:r>
              <a:rPr lang="en-US" altLang="en-US" sz="3600" b="1"/>
              <a:t>Осталих</a:t>
            </a:r>
            <a:r>
              <a:rPr lang="sl-SI" altLang="en-US" sz="3600" b="1"/>
              <a:t> </a:t>
            </a:r>
            <a:r>
              <a:rPr lang="en-US" altLang="en-US" sz="3600" b="1"/>
              <a:t>помагала</a:t>
            </a:r>
          </a:p>
          <a:p>
            <a:pPr marL="533400" indent="-533400" eaLnBrk="1" hangingPunct="1">
              <a:lnSpc>
                <a:spcPct val="90000"/>
              </a:lnSpc>
              <a:buFontTx/>
              <a:buAutoNum type="alphaLcParenR"/>
            </a:pPr>
            <a:endParaRPr lang="en-US" altLang="en-US" sz="360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altLang="en-US" sz="3200"/>
              <a:t>ход</a:t>
            </a:r>
            <a:r>
              <a:rPr lang="sl-SI" altLang="en-US" sz="3200"/>
              <a:t>, </a:t>
            </a:r>
            <a:r>
              <a:rPr lang="en-US" altLang="en-US" sz="3200"/>
              <a:t>кретање</a:t>
            </a:r>
            <a:r>
              <a:rPr lang="sl-SI" altLang="en-US" sz="3200"/>
              <a:t>, </a:t>
            </a:r>
            <a:endParaRPr lang="en-US" altLang="en-US" sz="320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altLang="en-US" sz="3200"/>
              <a:t>активности</a:t>
            </a:r>
            <a:r>
              <a:rPr lang="sl-SI" altLang="en-US" sz="3200"/>
              <a:t> </a:t>
            </a:r>
            <a:r>
              <a:rPr lang="en-US" altLang="en-US" sz="3200"/>
              <a:t>дневнога</a:t>
            </a:r>
            <a:r>
              <a:rPr lang="sl-SI" altLang="en-US" sz="3200"/>
              <a:t> </a:t>
            </a:r>
            <a:r>
              <a:rPr lang="en-US" altLang="en-US" sz="3200"/>
              <a:t>живота</a:t>
            </a:r>
            <a:r>
              <a:rPr lang="sl-SI" altLang="en-US" sz="3200"/>
              <a:t> </a:t>
            </a:r>
            <a:r>
              <a:rPr lang="en-US" altLang="en-US" sz="3200"/>
              <a:t>и</a:t>
            </a:r>
            <a:r>
              <a:rPr lang="sl-SI" altLang="en-US" sz="3200"/>
              <a:t> </a:t>
            </a:r>
            <a:endParaRPr lang="en-US" altLang="en-US" sz="3200"/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altLang="en-US" sz="3200"/>
              <a:t>професионалне</a:t>
            </a:r>
            <a:r>
              <a:rPr lang="sl-SI" altLang="en-US" sz="3200"/>
              <a:t> </a:t>
            </a:r>
            <a:r>
              <a:rPr lang="en-US" altLang="en-US" sz="3200"/>
              <a:t>активности</a:t>
            </a:r>
            <a:r>
              <a:rPr lang="sl-SI" altLang="en-US" sz="3200"/>
              <a:t>.</a:t>
            </a:r>
            <a:endParaRPr lang="en-US" altLang="en-US" sz="3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952"/>
    </mc:Choice>
    <mc:Fallback xmlns="">
      <p:transition spd="slow" advTm="2195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333B5B2-CEB7-4D01-9A1E-4D27229799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57200"/>
          </a:xfrm>
        </p:spPr>
        <p:txBody>
          <a:bodyPr/>
          <a:lstStyle/>
          <a:p>
            <a:pPr eaLnBrk="1" hangingPunct="1"/>
            <a:r>
              <a:rPr lang="sl-SI" altLang="en-US" sz="4000" b="1"/>
              <a:t>3. </a:t>
            </a:r>
            <a:r>
              <a:rPr lang="en-US" altLang="en-US" sz="4000" b="1"/>
              <a:t>НАТКОЛЕНЕ</a:t>
            </a:r>
            <a:r>
              <a:rPr lang="sl-SI" altLang="en-US" sz="4000" b="1"/>
              <a:t> </a:t>
            </a:r>
            <a:r>
              <a:rPr lang="en-US" altLang="en-US" sz="4000" b="1"/>
              <a:t>ОРТОЗЕ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726D0334-BE77-4B7E-B94B-4071E14712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915400" cy="6248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челичног</a:t>
            </a:r>
            <a:r>
              <a:rPr lang="sl-SI" altLang="en-US" sz="1800"/>
              <a:t> </a:t>
            </a:r>
            <a:r>
              <a:rPr lang="en-US" altLang="en-US" sz="1800"/>
              <a:t>лима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пластичном</a:t>
            </a:r>
            <a:r>
              <a:rPr lang="sl-SI" altLang="en-US" sz="1800"/>
              <a:t> »</a:t>
            </a:r>
            <a:r>
              <a:rPr lang="en-US" altLang="en-US" sz="1800"/>
              <a:t>С</a:t>
            </a:r>
            <a:r>
              <a:rPr lang="sl-SI" altLang="en-US" sz="1800"/>
              <a:t>« </a:t>
            </a:r>
            <a:r>
              <a:rPr lang="en-US" altLang="en-US" sz="1800"/>
              <a:t>бутном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 </a:t>
            </a:r>
            <a:r>
              <a:rPr lang="en-US" altLang="en-US" sz="1800"/>
              <a:t>и</a:t>
            </a:r>
            <a:r>
              <a:rPr lang="sl-SI" altLang="en-US" sz="1800"/>
              <a:t>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слободно</a:t>
            </a:r>
            <a:r>
              <a:rPr lang="sl-SI" altLang="en-US" sz="1800"/>
              <a:t> </a:t>
            </a:r>
            <a:r>
              <a:rPr lang="en-US" altLang="en-US" sz="1800"/>
              <a:t>покретним</a:t>
            </a:r>
            <a:r>
              <a:rPr lang="sl-SI" altLang="en-US" sz="1800"/>
              <a:t> </a:t>
            </a:r>
            <a:r>
              <a:rPr lang="en-US" altLang="en-US" sz="1800"/>
              <a:t>коленим</a:t>
            </a:r>
            <a:r>
              <a:rPr lang="sl-SI" altLang="en-US" sz="1800"/>
              <a:t>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продужење</a:t>
            </a:r>
            <a:r>
              <a:rPr lang="sl-SI" altLang="en-US" sz="1800"/>
              <a:t>, </a:t>
            </a:r>
            <a:r>
              <a:rPr lang="en-US" altLang="en-US" sz="1800"/>
              <a:t>скочни</a:t>
            </a:r>
            <a:r>
              <a:rPr lang="sl-SI" altLang="en-US" sz="1800"/>
              <a:t> </a:t>
            </a:r>
            <a:r>
              <a:rPr lang="en-US" altLang="en-US" sz="1800"/>
              <a:t>зглоб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искључење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челичног</a:t>
            </a:r>
            <a:r>
              <a:rPr lang="sl-SI" altLang="en-US" sz="1800"/>
              <a:t> </a:t>
            </a:r>
            <a:r>
              <a:rPr lang="en-US" altLang="en-US" sz="1800"/>
              <a:t>лима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пластичном</a:t>
            </a:r>
            <a:r>
              <a:rPr lang="sl-SI" altLang="en-US" sz="1800"/>
              <a:t> »</a:t>
            </a:r>
            <a:r>
              <a:rPr lang="en-US" altLang="en-US" sz="1800"/>
              <a:t>С</a:t>
            </a:r>
            <a:r>
              <a:rPr lang="sl-SI" altLang="en-US" sz="1800"/>
              <a:t>« </a:t>
            </a:r>
            <a:r>
              <a:rPr lang="en-US" altLang="en-US" sz="1800"/>
              <a:t>бутном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 </a:t>
            </a:r>
            <a:r>
              <a:rPr lang="en-US" altLang="en-US" sz="1800"/>
              <a:t>и</a:t>
            </a:r>
            <a:r>
              <a:rPr lang="sl-SI" altLang="en-US" sz="1800"/>
              <a:t>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, </a:t>
            </a:r>
            <a:r>
              <a:rPr lang="en-US" altLang="en-US" sz="1800"/>
              <a:t>кочницом</a:t>
            </a:r>
            <a:r>
              <a:rPr lang="sl-SI" altLang="en-US" sz="1800"/>
              <a:t> </a:t>
            </a:r>
            <a:r>
              <a:rPr lang="en-US" altLang="en-US" sz="1800"/>
              <a:t>у</a:t>
            </a:r>
            <a:r>
              <a:rPr lang="sl-SI" altLang="en-US" sz="1800"/>
              <a:t> </a:t>
            </a:r>
            <a:r>
              <a:rPr lang="en-US" altLang="en-US" sz="1800"/>
              <a:t>колену</a:t>
            </a:r>
            <a:r>
              <a:rPr lang="sl-SI" altLang="en-US" sz="1800"/>
              <a:t>,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капом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челичног</a:t>
            </a:r>
            <a:r>
              <a:rPr lang="sl-SI" altLang="en-US" sz="1800"/>
              <a:t> </a:t>
            </a:r>
            <a:r>
              <a:rPr lang="en-US" altLang="en-US" sz="1800"/>
              <a:t>лима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пластичним</a:t>
            </a:r>
            <a:r>
              <a:rPr lang="sl-SI" altLang="en-US" sz="1800"/>
              <a:t> </a:t>
            </a:r>
            <a:r>
              <a:rPr lang="en-US" altLang="en-US" sz="1800"/>
              <a:t>четвртастим</a:t>
            </a:r>
            <a:r>
              <a:rPr lang="sl-SI" altLang="en-US" sz="1800"/>
              <a:t> </a:t>
            </a:r>
            <a:r>
              <a:rPr lang="en-US" altLang="en-US" sz="1800"/>
              <a:t>лежиштем</a:t>
            </a:r>
            <a:r>
              <a:rPr lang="sl-SI" altLang="en-US" sz="1800"/>
              <a:t>,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,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,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кука</a:t>
            </a:r>
            <a:r>
              <a:rPr lang="sl-SI" altLang="en-US" sz="1800"/>
              <a:t>, </a:t>
            </a:r>
            <a:r>
              <a:rPr lang="en-US" altLang="en-US" sz="1800"/>
              <a:t>слободно</a:t>
            </a:r>
            <a:r>
              <a:rPr lang="sl-SI" altLang="en-US" sz="1800"/>
              <a:t> </a:t>
            </a:r>
            <a:r>
              <a:rPr lang="en-US" altLang="en-US" sz="1800"/>
              <a:t>покретним</a:t>
            </a:r>
            <a:r>
              <a:rPr lang="sl-SI" altLang="en-US" sz="1800"/>
              <a:t> </a:t>
            </a:r>
            <a:r>
              <a:rPr lang="en-US" altLang="en-US" sz="1800"/>
              <a:t>коленим</a:t>
            </a:r>
            <a:r>
              <a:rPr lang="sl-SI" altLang="en-US" sz="1800"/>
              <a:t>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продужење</a:t>
            </a:r>
            <a:r>
              <a:rPr lang="sl-SI" altLang="en-US" sz="1800"/>
              <a:t>, </a:t>
            </a:r>
            <a:r>
              <a:rPr lang="en-US" altLang="en-US" sz="1800"/>
              <a:t>скочни</a:t>
            </a:r>
            <a:r>
              <a:rPr lang="sl-SI" altLang="en-US" sz="1800"/>
              <a:t> </a:t>
            </a:r>
            <a:r>
              <a:rPr lang="en-US" altLang="en-US" sz="1800"/>
              <a:t>зглоб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искључење</a:t>
            </a:r>
            <a:r>
              <a:rPr lang="sl-SI" altLang="en-US" sz="1800"/>
              <a:t> </a:t>
            </a:r>
            <a:r>
              <a:rPr lang="en-US" altLang="en-US" sz="1800"/>
              <a:t>или</a:t>
            </a:r>
            <a:r>
              <a:rPr lang="sl-SI" altLang="en-US" sz="1800"/>
              <a:t> </a:t>
            </a:r>
            <a:r>
              <a:rPr lang="en-US" altLang="en-US" sz="1800"/>
              <a:t>ограничење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челичног</a:t>
            </a:r>
            <a:r>
              <a:rPr lang="sl-SI" altLang="en-US" sz="1800"/>
              <a:t> </a:t>
            </a:r>
            <a:r>
              <a:rPr lang="en-US" altLang="en-US" sz="1800"/>
              <a:t>лима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пластичним</a:t>
            </a:r>
            <a:r>
              <a:rPr lang="sl-SI" altLang="en-US" sz="1800"/>
              <a:t> </a:t>
            </a:r>
            <a:r>
              <a:rPr lang="en-US" altLang="en-US" sz="1800"/>
              <a:t>четвртастим</a:t>
            </a:r>
            <a:r>
              <a:rPr lang="sl-SI" altLang="en-US" sz="1800"/>
              <a:t> </a:t>
            </a:r>
            <a:r>
              <a:rPr lang="en-US" altLang="en-US" sz="1800"/>
              <a:t>лежиштем</a:t>
            </a:r>
            <a:r>
              <a:rPr lang="sl-SI" altLang="en-US" sz="1800"/>
              <a:t>,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,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,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кука</a:t>
            </a:r>
            <a:r>
              <a:rPr lang="sl-SI" altLang="en-US" sz="1800"/>
              <a:t>, </a:t>
            </a:r>
            <a:r>
              <a:rPr lang="en-US" altLang="en-US" sz="1800"/>
              <a:t>кочницом</a:t>
            </a:r>
            <a:r>
              <a:rPr lang="sl-SI" altLang="en-US" sz="1800"/>
              <a:t> </a:t>
            </a:r>
            <a:r>
              <a:rPr lang="en-US" altLang="en-US" sz="1800"/>
              <a:t>у</a:t>
            </a:r>
            <a:r>
              <a:rPr lang="sl-SI" altLang="en-US" sz="1800"/>
              <a:t> </a:t>
            </a:r>
            <a:r>
              <a:rPr lang="en-US" altLang="en-US" sz="1800"/>
              <a:t>колену</a:t>
            </a:r>
            <a:r>
              <a:rPr lang="sl-SI" altLang="en-US" sz="1800"/>
              <a:t>, </a:t>
            </a:r>
            <a:r>
              <a:rPr lang="en-US" altLang="en-US" sz="1800"/>
              <a:t>пателарном</a:t>
            </a:r>
            <a:r>
              <a:rPr lang="sl-SI" altLang="en-US" sz="1800"/>
              <a:t> </a:t>
            </a:r>
            <a:r>
              <a:rPr lang="en-US" altLang="en-US" sz="1800"/>
              <a:t>капом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продужење</a:t>
            </a:r>
            <a:r>
              <a:rPr lang="sl-SI" altLang="en-US" sz="1800"/>
              <a:t>, </a:t>
            </a:r>
            <a:r>
              <a:rPr lang="en-US" altLang="en-US" sz="1800"/>
              <a:t>скочни</a:t>
            </a:r>
            <a:r>
              <a:rPr lang="sl-SI" altLang="en-US" sz="1800"/>
              <a:t> </a:t>
            </a:r>
            <a:r>
              <a:rPr lang="en-US" altLang="en-US" sz="1800"/>
              <a:t>зглоб</a:t>
            </a:r>
            <a:r>
              <a:rPr lang="sl-SI" altLang="en-US" sz="1800"/>
              <a:t> </a:t>
            </a:r>
            <a:r>
              <a:rPr lang="en-US" altLang="en-US" sz="1800"/>
              <a:t>ограниченог</a:t>
            </a:r>
            <a:r>
              <a:rPr lang="sl-SI" altLang="en-US" sz="1800"/>
              <a:t> </a:t>
            </a:r>
            <a:r>
              <a:rPr lang="en-US" altLang="en-US" sz="1800"/>
              <a:t>покрета</a:t>
            </a:r>
            <a:endParaRPr lang="sl-SI" altLang="en-US" sz="180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алуминијумских</a:t>
            </a:r>
            <a:r>
              <a:rPr lang="sl-SI" altLang="en-US" sz="1800"/>
              <a:t> </a:t>
            </a:r>
            <a:r>
              <a:rPr lang="en-US" altLang="en-US" sz="1800"/>
              <a:t>шина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пластичним</a:t>
            </a:r>
            <a:r>
              <a:rPr lang="sl-SI" altLang="en-US" sz="1800"/>
              <a:t> </a:t>
            </a:r>
            <a:r>
              <a:rPr lang="en-US" altLang="en-US" sz="1800"/>
              <a:t>четвртастим</a:t>
            </a:r>
            <a:r>
              <a:rPr lang="sl-SI" altLang="en-US" sz="1800"/>
              <a:t> </a:t>
            </a:r>
            <a:r>
              <a:rPr lang="en-US" altLang="en-US" sz="1800"/>
              <a:t>лежиштем</a:t>
            </a:r>
            <a:r>
              <a:rPr lang="sl-SI" altLang="en-US" sz="1800"/>
              <a:t>,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,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,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кука</a:t>
            </a:r>
            <a:r>
              <a:rPr lang="sl-SI" altLang="en-US" sz="1800"/>
              <a:t>, </a:t>
            </a:r>
            <a:r>
              <a:rPr lang="en-US" altLang="en-US" sz="1800"/>
              <a:t>слободно</a:t>
            </a:r>
            <a:r>
              <a:rPr lang="sl-SI" altLang="en-US" sz="1800"/>
              <a:t> </a:t>
            </a:r>
            <a:r>
              <a:rPr lang="en-US" altLang="en-US" sz="1800"/>
              <a:t>покретним</a:t>
            </a:r>
            <a:r>
              <a:rPr lang="sl-SI" altLang="en-US" sz="1800"/>
              <a:t> </a:t>
            </a:r>
            <a:r>
              <a:rPr lang="en-US" altLang="en-US" sz="1800"/>
              <a:t>коленим</a:t>
            </a:r>
            <a:r>
              <a:rPr lang="sl-SI" altLang="en-US" sz="1800"/>
              <a:t> </a:t>
            </a:r>
            <a:r>
              <a:rPr lang="en-US" altLang="en-US" sz="1800"/>
              <a:t>зглобом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продужење</a:t>
            </a:r>
            <a:r>
              <a:rPr lang="sl-SI" altLang="en-US" sz="1800"/>
              <a:t> </a:t>
            </a:r>
            <a:r>
              <a:rPr lang="en-US" altLang="en-US" sz="1800"/>
              <a:t>и</a:t>
            </a:r>
            <a:r>
              <a:rPr lang="sl-SI" altLang="en-US" sz="1800"/>
              <a:t> </a:t>
            </a:r>
            <a:r>
              <a:rPr lang="en-US" altLang="en-US" sz="1800"/>
              <a:t>активирајућим</a:t>
            </a:r>
            <a:r>
              <a:rPr lang="sl-SI" altLang="en-US" sz="1800"/>
              <a:t> </a:t>
            </a:r>
            <a:r>
              <a:rPr lang="en-US" altLang="en-US" sz="1800"/>
              <a:t>скочним</a:t>
            </a:r>
            <a:r>
              <a:rPr lang="sl-SI" altLang="en-US" sz="1800"/>
              <a:t> </a:t>
            </a:r>
            <a:r>
              <a:rPr lang="en-US" altLang="en-US" sz="1800"/>
              <a:t>зглобом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натколени</a:t>
            </a:r>
            <a:r>
              <a:rPr lang="sl-SI" altLang="en-US" sz="1800"/>
              <a:t> </a:t>
            </a:r>
            <a:r>
              <a:rPr lang="en-US" altLang="en-US" sz="1800"/>
              <a:t>апарат</a:t>
            </a:r>
            <a:r>
              <a:rPr lang="sl-SI" altLang="en-US" sz="1800"/>
              <a:t> </a:t>
            </a:r>
            <a:r>
              <a:rPr lang="en-US" altLang="en-US" sz="1800"/>
              <a:t>отвореног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</a:t>
            </a:r>
            <a:r>
              <a:rPr lang="en-US" altLang="en-US" sz="1800"/>
              <a:t>од</a:t>
            </a:r>
            <a:r>
              <a:rPr lang="sl-SI" altLang="en-US" sz="1800"/>
              <a:t> </a:t>
            </a:r>
            <a:r>
              <a:rPr lang="en-US" altLang="en-US" sz="1800"/>
              <a:t>алуминијумских</a:t>
            </a:r>
            <a:r>
              <a:rPr lang="sl-SI" altLang="en-US" sz="1800"/>
              <a:t> </a:t>
            </a:r>
            <a:r>
              <a:rPr lang="en-US" altLang="en-US" sz="1800"/>
              <a:t>шина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пластичним</a:t>
            </a:r>
            <a:r>
              <a:rPr lang="sl-SI" altLang="en-US" sz="1800"/>
              <a:t> </a:t>
            </a:r>
            <a:r>
              <a:rPr lang="en-US" altLang="en-US" sz="1800"/>
              <a:t>четвртастим</a:t>
            </a:r>
            <a:r>
              <a:rPr lang="sl-SI" altLang="en-US" sz="1800"/>
              <a:t> </a:t>
            </a:r>
            <a:r>
              <a:rPr lang="en-US" altLang="en-US" sz="1800"/>
              <a:t>лежиштем</a:t>
            </a:r>
            <a:r>
              <a:rPr lang="sl-SI" altLang="en-US" sz="1800"/>
              <a:t>, </a:t>
            </a:r>
            <a:r>
              <a:rPr lang="en-US" altLang="en-US" sz="1800"/>
              <a:t>пластичном</a:t>
            </a:r>
            <a:r>
              <a:rPr lang="sl-SI" altLang="en-US" sz="1800"/>
              <a:t> </a:t>
            </a:r>
            <a:r>
              <a:rPr lang="en-US" altLang="en-US" sz="1800"/>
              <a:t>потколеном</a:t>
            </a:r>
            <a:r>
              <a:rPr lang="sl-SI" altLang="en-US" sz="1800"/>
              <a:t> </a:t>
            </a:r>
            <a:r>
              <a:rPr lang="en-US" altLang="en-US" sz="1800"/>
              <a:t>рајфном</a:t>
            </a:r>
            <a:r>
              <a:rPr lang="sl-SI" altLang="en-US" sz="1800"/>
              <a:t>, </a:t>
            </a:r>
            <a:r>
              <a:rPr lang="en-US" altLang="en-US" sz="1800"/>
              <a:t>медиотибијалном</a:t>
            </a:r>
            <a:r>
              <a:rPr lang="sl-SI" altLang="en-US" sz="1800"/>
              <a:t> </a:t>
            </a:r>
            <a:r>
              <a:rPr lang="en-US" altLang="en-US" sz="1800"/>
              <a:t>екстензијом</a:t>
            </a:r>
            <a:r>
              <a:rPr lang="sl-SI" altLang="en-US" sz="1800"/>
              <a:t> </a:t>
            </a:r>
            <a:r>
              <a:rPr lang="en-US" altLang="en-US" sz="1800"/>
              <a:t>зглоба</a:t>
            </a:r>
            <a:r>
              <a:rPr lang="sl-SI" altLang="en-US" sz="1800"/>
              <a:t> </a:t>
            </a:r>
            <a:r>
              <a:rPr lang="en-US" altLang="en-US" sz="1800"/>
              <a:t>кука</a:t>
            </a:r>
            <a:r>
              <a:rPr lang="sl-SI" altLang="en-US" sz="1800"/>
              <a:t>, </a:t>
            </a:r>
            <a:r>
              <a:rPr lang="en-US" altLang="en-US" sz="1800"/>
              <a:t>кочницом</a:t>
            </a:r>
            <a:r>
              <a:rPr lang="sl-SI" altLang="en-US" sz="1800"/>
              <a:t> </a:t>
            </a:r>
            <a:r>
              <a:rPr lang="en-US" altLang="en-US" sz="1800"/>
              <a:t>у</a:t>
            </a:r>
            <a:r>
              <a:rPr lang="sl-SI" altLang="en-US" sz="1800"/>
              <a:t> </a:t>
            </a:r>
            <a:r>
              <a:rPr lang="en-US" altLang="en-US" sz="1800"/>
              <a:t>колену</a:t>
            </a:r>
            <a:r>
              <a:rPr lang="sl-SI" altLang="en-US" sz="1800"/>
              <a:t>, </a:t>
            </a:r>
            <a:r>
              <a:rPr lang="en-US" altLang="en-US" sz="1800"/>
              <a:t>пателарном</a:t>
            </a:r>
            <a:r>
              <a:rPr lang="sl-SI" altLang="en-US" sz="1800"/>
              <a:t> </a:t>
            </a:r>
            <a:r>
              <a:rPr lang="en-US" altLang="en-US" sz="1800"/>
              <a:t>капом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продужење</a:t>
            </a:r>
            <a:r>
              <a:rPr lang="sl-SI" altLang="en-US" sz="1800"/>
              <a:t>, </a:t>
            </a:r>
            <a:r>
              <a:rPr lang="en-US" altLang="en-US" sz="1800"/>
              <a:t>скочни</a:t>
            </a:r>
            <a:r>
              <a:rPr lang="sl-SI" altLang="en-US" sz="1800"/>
              <a:t> </a:t>
            </a:r>
            <a:r>
              <a:rPr lang="en-US" altLang="en-US" sz="1800"/>
              <a:t>зглоб</a:t>
            </a:r>
            <a:r>
              <a:rPr lang="sl-SI" altLang="en-US" sz="1800"/>
              <a:t> </a:t>
            </a:r>
            <a:r>
              <a:rPr lang="en-US" altLang="en-US" sz="1800"/>
              <a:t>на</a:t>
            </a:r>
            <a:r>
              <a:rPr lang="sl-SI" altLang="en-US" sz="1800"/>
              <a:t> </a:t>
            </a:r>
            <a:r>
              <a:rPr lang="en-US" altLang="en-US" sz="1800"/>
              <a:t>искључење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натколена</a:t>
            </a:r>
            <a:r>
              <a:rPr lang="sl-SI" altLang="en-US" sz="1800"/>
              <a:t> </a:t>
            </a:r>
            <a:r>
              <a:rPr lang="en-US" altLang="en-US" sz="1800"/>
              <a:t>пластична</a:t>
            </a:r>
            <a:r>
              <a:rPr lang="sl-SI" altLang="en-US" sz="1800"/>
              <a:t> </a:t>
            </a:r>
            <a:r>
              <a:rPr lang="en-US" altLang="en-US" sz="1800"/>
              <a:t>ортоза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механичкоим</a:t>
            </a:r>
            <a:r>
              <a:rPr lang="sl-SI" altLang="en-US" sz="1800"/>
              <a:t> </a:t>
            </a:r>
            <a:r>
              <a:rPr lang="en-US" altLang="en-US" sz="1800"/>
              <a:t>зглобовима</a:t>
            </a:r>
            <a:r>
              <a:rPr lang="sl-SI" altLang="en-US" sz="1800"/>
              <a:t> </a:t>
            </a:r>
            <a:r>
              <a:rPr lang="en-US" altLang="en-US" sz="1800"/>
              <a:t>за</a:t>
            </a:r>
            <a:r>
              <a:rPr lang="sl-SI" altLang="en-US" sz="1800"/>
              <a:t> </a:t>
            </a:r>
            <a:r>
              <a:rPr lang="en-US" altLang="en-US" sz="1800"/>
              <a:t>контролу</a:t>
            </a:r>
            <a:r>
              <a:rPr lang="sl-SI" altLang="en-US" sz="1800"/>
              <a:t> </a:t>
            </a:r>
            <a:r>
              <a:rPr lang="en-US" altLang="en-US" sz="1800"/>
              <a:t>стабилности</a:t>
            </a:r>
            <a:r>
              <a:rPr lang="sl-SI" altLang="en-US" sz="1800"/>
              <a:t> </a:t>
            </a:r>
            <a:r>
              <a:rPr lang="en-US" altLang="en-US" sz="1800"/>
              <a:t>ноге</a:t>
            </a:r>
            <a:r>
              <a:rPr lang="sl-SI" altLang="en-US" sz="1800"/>
              <a:t>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en-US" sz="1800"/>
              <a:t>натколена</a:t>
            </a:r>
            <a:r>
              <a:rPr lang="sl-SI" altLang="en-US" sz="1800"/>
              <a:t> </a:t>
            </a:r>
            <a:r>
              <a:rPr lang="en-US" altLang="en-US" sz="1800"/>
              <a:t>корективна</a:t>
            </a:r>
            <a:r>
              <a:rPr lang="sl-SI" altLang="en-US" sz="1800"/>
              <a:t> </a:t>
            </a:r>
            <a:r>
              <a:rPr lang="en-US" altLang="en-US" sz="1800"/>
              <a:t>шина</a:t>
            </a:r>
            <a:r>
              <a:rPr lang="sl-SI" altLang="en-US" sz="1800"/>
              <a:t> </a:t>
            </a:r>
            <a:r>
              <a:rPr lang="en-US" altLang="en-US" sz="1800"/>
              <a:t>са</a:t>
            </a:r>
            <a:r>
              <a:rPr lang="sl-SI" altLang="en-US" sz="1800"/>
              <a:t> </a:t>
            </a:r>
            <a:r>
              <a:rPr lang="en-US" altLang="en-US" sz="1800"/>
              <a:t>ципелама</a:t>
            </a:r>
            <a:r>
              <a:rPr lang="sl-SI" altLang="en-US" sz="1800"/>
              <a:t> </a:t>
            </a:r>
            <a:r>
              <a:rPr lang="en-US" altLang="en-US" sz="1800"/>
              <a:t>отворених</a:t>
            </a:r>
            <a:r>
              <a:rPr lang="sl-SI" altLang="en-US" sz="1800"/>
              <a:t> </a:t>
            </a:r>
            <a:r>
              <a:rPr lang="en-US" altLang="en-US" sz="1800"/>
              <a:t>прстију</a:t>
            </a:r>
            <a:r>
              <a:rPr lang="sl-SI" altLang="en-US" sz="1800"/>
              <a:t> </a:t>
            </a:r>
            <a:r>
              <a:rPr lang="en-US" altLang="en-US" sz="1800"/>
              <a:t>или</a:t>
            </a:r>
            <a:r>
              <a:rPr lang="sl-SI" altLang="en-US" sz="1800"/>
              <a:t> </a:t>
            </a:r>
            <a:r>
              <a:rPr lang="en-US" altLang="en-US" sz="1800"/>
              <a:t>металном</a:t>
            </a:r>
            <a:r>
              <a:rPr lang="sl-SI" altLang="en-US" sz="1800"/>
              <a:t> </a:t>
            </a:r>
            <a:r>
              <a:rPr lang="en-US" altLang="en-US" sz="1800"/>
              <a:t>сандалом</a:t>
            </a:r>
            <a:r>
              <a:rPr lang="sl-SI" altLang="en-US" sz="1800"/>
              <a:t> </a:t>
            </a:r>
            <a:r>
              <a:rPr lang="en-US" altLang="en-US" sz="1800"/>
              <a:t>за</a:t>
            </a:r>
            <a:r>
              <a:rPr lang="sl-SI" altLang="en-US" sz="1800"/>
              <a:t> </a:t>
            </a:r>
            <a:r>
              <a:rPr lang="en-US" altLang="en-US" sz="1800"/>
              <a:t>корекцију</a:t>
            </a:r>
            <a:r>
              <a:rPr lang="sl-SI" altLang="en-US" sz="1800"/>
              <a:t> </a:t>
            </a:r>
            <a:r>
              <a:rPr lang="en-US" altLang="en-US" sz="1800"/>
              <a:t>деформитета</a:t>
            </a:r>
            <a:r>
              <a:rPr lang="sl-SI" altLang="en-US" sz="1800"/>
              <a:t> </a:t>
            </a:r>
            <a:r>
              <a:rPr lang="en-US" altLang="en-US" sz="1800"/>
              <a:t>колена</a:t>
            </a:r>
            <a:r>
              <a:rPr lang="sl-SI" altLang="en-US" sz="1800"/>
              <a:t> </a:t>
            </a:r>
            <a:r>
              <a:rPr lang="en-US" altLang="en-US" sz="1800"/>
              <a:t>типа</a:t>
            </a:r>
            <a:r>
              <a:rPr lang="sl-SI" altLang="en-US" sz="1800"/>
              <a:t> »</a:t>
            </a:r>
            <a:r>
              <a:rPr lang="en-US" altLang="en-US" sz="1800"/>
              <a:t>О</a:t>
            </a:r>
            <a:r>
              <a:rPr lang="sl-SI" altLang="en-US" sz="1800"/>
              <a:t>« </a:t>
            </a:r>
            <a:r>
              <a:rPr lang="en-US" altLang="en-US" sz="1800"/>
              <a:t>или</a:t>
            </a:r>
            <a:r>
              <a:rPr lang="sl-SI" altLang="en-US" sz="1800"/>
              <a:t> »X«.</a:t>
            </a:r>
            <a:endParaRPr lang="en-US" altLang="en-US"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98"/>
    </mc:Choice>
    <mc:Fallback xmlns="">
      <p:transition spd="slow" advTm="93098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231CCE3-CFC8-4544-BB0F-534212620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altLang="en-US" sz="4000" b="1">
                <a:solidFill>
                  <a:schemeClr val="tx1"/>
                </a:solidFill>
              </a:rPr>
              <a:t>ОРТОЗЕ</a:t>
            </a:r>
            <a:r>
              <a:rPr lang="sl-SI" altLang="en-US" sz="4000" b="1">
                <a:solidFill>
                  <a:schemeClr val="tx1"/>
                </a:solidFill>
              </a:rPr>
              <a:t> </a:t>
            </a:r>
            <a:r>
              <a:rPr lang="en-US" altLang="en-US" sz="4000" b="1">
                <a:solidFill>
                  <a:schemeClr val="tx1"/>
                </a:solidFill>
              </a:rPr>
              <a:t>ЗА</a:t>
            </a:r>
            <a:r>
              <a:rPr lang="sl-SI" altLang="en-US" sz="4000" b="1">
                <a:solidFill>
                  <a:schemeClr val="tx1"/>
                </a:solidFill>
              </a:rPr>
              <a:t> </a:t>
            </a:r>
            <a:r>
              <a:rPr lang="en-US" altLang="en-US" sz="4000" b="1">
                <a:solidFill>
                  <a:schemeClr val="tx1"/>
                </a:solidFill>
              </a:rPr>
              <a:t>КИЧМЕНИ</a:t>
            </a:r>
            <a:r>
              <a:rPr lang="sl-SI" altLang="en-US" sz="4000" b="1">
                <a:solidFill>
                  <a:schemeClr val="tx1"/>
                </a:solidFill>
              </a:rPr>
              <a:t> </a:t>
            </a:r>
            <a:r>
              <a:rPr lang="en-US" altLang="en-US" sz="4000" b="1">
                <a:solidFill>
                  <a:schemeClr val="tx1"/>
                </a:solidFill>
              </a:rPr>
              <a:t>СТУБ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7C2B9A7-3755-4984-BC46-09A4605A1F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pPr marL="381000" indent="-381000">
              <a:lnSpc>
                <a:spcPct val="80000"/>
              </a:lnSpc>
            </a:pPr>
            <a:r>
              <a:rPr lang="en-US" altLang="en-US" sz="2200"/>
              <a:t>Колико</a:t>
            </a:r>
            <a:r>
              <a:rPr lang="sl-SI" altLang="en-US" sz="2200"/>
              <a:t> </a:t>
            </a:r>
            <a:r>
              <a:rPr lang="en-US" altLang="en-US" sz="2200"/>
              <a:t>велики</a:t>
            </a:r>
            <a:r>
              <a:rPr lang="sl-SI" altLang="en-US" sz="2200"/>
              <a:t> </a:t>
            </a:r>
            <a:r>
              <a:rPr lang="en-US" altLang="en-US" sz="2200"/>
              <a:t>значај</a:t>
            </a:r>
            <a:r>
              <a:rPr lang="sl-SI" altLang="en-US" sz="2200"/>
              <a:t> </a:t>
            </a:r>
            <a:r>
              <a:rPr lang="en-US" altLang="en-US" sz="2200"/>
              <a:t>имају</a:t>
            </a:r>
            <a:r>
              <a:rPr lang="sl-SI" altLang="en-US" sz="2200"/>
              <a:t> </a:t>
            </a:r>
            <a:r>
              <a:rPr lang="en-US" altLang="en-US" sz="2200"/>
              <a:t>ортозе</a:t>
            </a:r>
            <a:r>
              <a:rPr lang="sl-SI" altLang="en-US" sz="2200"/>
              <a:t> </a:t>
            </a:r>
            <a:r>
              <a:rPr lang="en-US" altLang="en-US" sz="2200"/>
              <a:t>у</a:t>
            </a:r>
            <a:r>
              <a:rPr lang="sl-SI" altLang="en-US" sz="2200"/>
              <a:t> </a:t>
            </a:r>
            <a:r>
              <a:rPr lang="en-US" altLang="en-US" sz="2200"/>
              <a:t>конзервативном</a:t>
            </a:r>
            <a:r>
              <a:rPr lang="sl-SI" altLang="en-US" sz="2200"/>
              <a:t> </a:t>
            </a:r>
            <a:r>
              <a:rPr lang="en-US" altLang="en-US" sz="2200"/>
              <a:t>лечењу</a:t>
            </a:r>
            <a:r>
              <a:rPr lang="sl-SI" altLang="en-US" sz="2200"/>
              <a:t> </a:t>
            </a:r>
            <a:r>
              <a:rPr lang="en-US" altLang="en-US" sz="2200"/>
              <a:t>деформација</a:t>
            </a:r>
            <a:r>
              <a:rPr lang="sl-SI" altLang="en-US" sz="2200"/>
              <a:t> </a:t>
            </a:r>
            <a:r>
              <a:rPr lang="en-US" altLang="en-US" sz="2200"/>
              <a:t>кичменог</a:t>
            </a:r>
            <a:r>
              <a:rPr lang="sl-SI" altLang="en-US" sz="2200"/>
              <a:t> </a:t>
            </a:r>
            <a:r>
              <a:rPr lang="en-US" altLang="en-US" sz="2200"/>
              <a:t>стуба</a:t>
            </a:r>
            <a:r>
              <a:rPr lang="sl-SI" altLang="en-US" sz="2200"/>
              <a:t> </a:t>
            </a:r>
            <a:r>
              <a:rPr lang="en-US" altLang="en-US" sz="2200"/>
              <a:t>говори</a:t>
            </a:r>
            <a:r>
              <a:rPr lang="sl-SI" altLang="en-US" sz="2200"/>
              <a:t> </a:t>
            </a:r>
            <a:r>
              <a:rPr lang="en-US" altLang="en-US" sz="2200"/>
              <a:t>и</a:t>
            </a:r>
            <a:r>
              <a:rPr lang="sl-SI" altLang="en-US" sz="2200"/>
              <a:t> </a:t>
            </a:r>
            <a:r>
              <a:rPr lang="en-US" altLang="en-US" sz="2200"/>
              <a:t>податак</a:t>
            </a:r>
            <a:r>
              <a:rPr lang="sl-SI" altLang="en-US" sz="2200"/>
              <a:t> </a:t>
            </a:r>
            <a:r>
              <a:rPr lang="en-US" altLang="en-US" sz="2200"/>
              <a:t>да</a:t>
            </a:r>
            <a:r>
              <a:rPr lang="sl-SI" altLang="en-US" sz="2200"/>
              <a:t> </a:t>
            </a:r>
            <a:r>
              <a:rPr lang="en-US" altLang="en-US" sz="2200"/>
              <a:t>примена</a:t>
            </a:r>
            <a:r>
              <a:rPr lang="sl-SI" altLang="en-US" sz="2200"/>
              <a:t> </a:t>
            </a:r>
            <a:r>
              <a:rPr lang="en-US" altLang="en-US" sz="2200"/>
              <a:t>ортоза</a:t>
            </a:r>
            <a:r>
              <a:rPr lang="sl-SI" altLang="en-US" sz="2200"/>
              <a:t> </a:t>
            </a:r>
            <a:r>
              <a:rPr lang="en-US" altLang="en-US" sz="2200"/>
              <a:t>потиче</a:t>
            </a:r>
            <a:r>
              <a:rPr lang="sl-SI" altLang="en-US" sz="2200"/>
              <a:t> </a:t>
            </a:r>
            <a:r>
              <a:rPr lang="en-US" altLang="en-US" sz="2200"/>
              <a:t>још</a:t>
            </a:r>
            <a:r>
              <a:rPr lang="sl-SI" altLang="en-US" sz="2200"/>
              <a:t> </a:t>
            </a:r>
            <a:r>
              <a:rPr lang="en-US" altLang="en-US" sz="2200"/>
              <a:t>од</a:t>
            </a:r>
            <a:r>
              <a:rPr lang="sl-SI" altLang="en-US" sz="2200"/>
              <a:t> </a:t>
            </a:r>
            <a:r>
              <a:rPr lang="en-US" altLang="en-US" sz="2200"/>
              <a:t>Хипократа</a:t>
            </a:r>
            <a:r>
              <a:rPr lang="sl-SI" altLang="en-US" sz="2200"/>
              <a:t>.</a:t>
            </a:r>
            <a:endParaRPr lang="en-US" altLang="en-US" sz="2200"/>
          </a:p>
          <a:p>
            <a:pPr marL="381000" indent="-381000">
              <a:lnSpc>
                <a:spcPct val="80000"/>
              </a:lnSpc>
            </a:pPr>
            <a:endParaRPr lang="sl-SI" altLang="en-US" sz="2200"/>
          </a:p>
          <a:p>
            <a:pPr marL="381000" indent="-38100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200" b="1" u="sng"/>
              <a:t>У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ортозе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кичменог</a:t>
            </a:r>
            <a:r>
              <a:rPr lang="sl-SI" altLang="en-US" sz="2200" b="1" u="sng"/>
              <a:t> </a:t>
            </a:r>
            <a:r>
              <a:rPr lang="en-US" altLang="en-US" sz="2200" b="1" u="sng"/>
              <a:t>стуба</a:t>
            </a:r>
            <a:r>
              <a:rPr lang="sl-SI" altLang="en-US" sz="2200" b="1" u="sng"/>
              <a:t> (</a:t>
            </a:r>
            <a:r>
              <a:rPr lang="en-US" altLang="en-US" sz="2200" b="1" u="sng"/>
              <a:t>спиналне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ортозе</a:t>
            </a:r>
            <a:r>
              <a:rPr lang="sl-SI" altLang="en-US" sz="2200" b="1" u="sng"/>
              <a:t>) </a:t>
            </a:r>
            <a:r>
              <a:rPr lang="en-US" altLang="en-US" sz="2200" b="1" u="sng"/>
              <a:t>спадају</a:t>
            </a:r>
            <a:r>
              <a:rPr lang="sl-SI" altLang="en-US" sz="2200" b="1" u="sng"/>
              <a:t>:</a:t>
            </a:r>
          </a:p>
          <a:p>
            <a:pPr marL="1219200" lvl="2" indent="-3048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Оковратници</a:t>
            </a:r>
            <a:endParaRPr lang="sl-SI" altLang="en-US" sz="2200"/>
          </a:p>
          <a:p>
            <a:pPr marL="1219200" lvl="2" indent="-3048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Мидери</a:t>
            </a:r>
            <a:endParaRPr lang="sl-SI" altLang="en-US" sz="2200"/>
          </a:p>
          <a:p>
            <a:pPr marL="1219200" lvl="2" indent="-3048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Корзети</a:t>
            </a:r>
            <a:endParaRPr lang="sl-SI" altLang="en-US" sz="2200"/>
          </a:p>
          <a:p>
            <a:pPr marL="381000" indent="-381000">
              <a:lnSpc>
                <a:spcPct val="80000"/>
              </a:lnSpc>
            </a:pPr>
            <a:endParaRPr lang="sl-SI" altLang="en-US" sz="2200" b="1"/>
          </a:p>
          <a:p>
            <a:pPr marL="381000" indent="-381000"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n-US" sz="2200" b="1" u="sng"/>
              <a:t>Задатак</a:t>
            </a:r>
            <a:r>
              <a:rPr lang="sl-SI" altLang="en-US" sz="2200" b="1" u="sng"/>
              <a:t> </a:t>
            </a:r>
            <a:r>
              <a:rPr lang="en-US" altLang="en-US" sz="2200" b="1" u="sng"/>
              <a:t>спиналних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ортоза</a:t>
            </a:r>
            <a:r>
              <a:rPr lang="sl-SI" altLang="en-US" sz="2200" b="1" u="sng"/>
              <a:t> </a:t>
            </a:r>
            <a:r>
              <a:rPr lang="en-US" altLang="en-US" sz="2200" b="1" u="sng"/>
              <a:t>је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да</a:t>
            </a:r>
            <a:r>
              <a:rPr lang="sl-SI" altLang="en-US" sz="2200" b="1" u="sng"/>
              <a:t> </a:t>
            </a:r>
            <a:r>
              <a:rPr lang="en-US" altLang="en-US" sz="2200" b="1" u="sng"/>
              <a:t>обезбеде</a:t>
            </a:r>
            <a:r>
              <a:rPr lang="sl-SI" altLang="en-US" sz="2200" b="1" u="sng"/>
              <a:t>:</a:t>
            </a:r>
          </a:p>
          <a:p>
            <a:pPr marL="800100" lvl="1" indent="-3429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Имобилизацију</a:t>
            </a:r>
            <a:r>
              <a:rPr lang="sl-SI" altLang="en-US" sz="2200"/>
              <a:t> </a:t>
            </a:r>
            <a:r>
              <a:rPr lang="en-US" altLang="en-US" sz="2200"/>
              <a:t>КС</a:t>
            </a:r>
            <a:r>
              <a:rPr lang="sl-SI" altLang="en-US" sz="2200"/>
              <a:t>. </a:t>
            </a:r>
          </a:p>
          <a:p>
            <a:pPr marL="800100" lvl="1" indent="-3429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Растерећење</a:t>
            </a:r>
            <a:r>
              <a:rPr lang="sl-SI" altLang="en-US" sz="2200"/>
              <a:t> </a:t>
            </a:r>
            <a:r>
              <a:rPr lang="en-US" altLang="en-US" sz="2200"/>
              <a:t>КС</a:t>
            </a:r>
            <a:endParaRPr lang="sl-SI" altLang="en-US" sz="2200"/>
          </a:p>
          <a:p>
            <a:pPr marL="800100" lvl="1" indent="-342900">
              <a:lnSpc>
                <a:spcPct val="80000"/>
              </a:lnSpc>
              <a:buFontTx/>
              <a:buAutoNum type="arabicPeriod"/>
            </a:pPr>
            <a:r>
              <a:rPr lang="en-US" altLang="en-US" sz="2200"/>
              <a:t>Корекцију</a:t>
            </a:r>
            <a:r>
              <a:rPr lang="sl-SI" altLang="en-US" sz="2200"/>
              <a:t> </a:t>
            </a:r>
            <a:r>
              <a:rPr lang="en-US" altLang="en-US" sz="2200"/>
              <a:t>деформација</a:t>
            </a:r>
            <a:r>
              <a:rPr lang="sl-SI" altLang="en-US" sz="2200"/>
              <a:t> </a:t>
            </a:r>
            <a:r>
              <a:rPr lang="en-US" altLang="en-US" sz="2200"/>
              <a:t>КС</a:t>
            </a:r>
            <a:r>
              <a:rPr lang="sl-SI" altLang="en-US" sz="2200"/>
              <a:t> </a:t>
            </a:r>
            <a:r>
              <a:rPr lang="en-US" altLang="en-US" sz="2200"/>
              <a:t>и</a:t>
            </a:r>
            <a:r>
              <a:rPr lang="sl-SI" altLang="en-US" sz="2200"/>
              <a:t> </a:t>
            </a:r>
            <a:r>
              <a:rPr lang="en-US" altLang="en-US" sz="2200"/>
              <a:t>грудног</a:t>
            </a:r>
            <a:r>
              <a:rPr lang="sl-SI" altLang="en-US" sz="2200"/>
              <a:t> </a:t>
            </a:r>
            <a:r>
              <a:rPr lang="en-US" altLang="en-US" sz="2200"/>
              <a:t>коша</a:t>
            </a:r>
            <a:endParaRPr lang="sl-SI" altLang="en-US" sz="2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470"/>
    </mc:Choice>
    <mc:Fallback xmlns="">
      <p:transition spd="slow" advTm="8247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09A4F694-9711-423E-8529-E70F02320A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 sz="4000" b="1"/>
              <a:t>1.  </a:t>
            </a:r>
            <a:r>
              <a:rPr lang="en-US" altLang="en-US" sz="4000" b="1"/>
              <a:t>ОРТОЗЕ</a:t>
            </a:r>
            <a:r>
              <a:rPr lang="sl-SI" altLang="en-US" sz="4000" b="1"/>
              <a:t> </a:t>
            </a:r>
            <a:r>
              <a:rPr lang="en-US" altLang="en-US" sz="4000" b="1"/>
              <a:t>ЗА</a:t>
            </a:r>
            <a:r>
              <a:rPr lang="sl-SI" altLang="en-US" sz="4000" b="1"/>
              <a:t> </a:t>
            </a:r>
            <a:r>
              <a:rPr lang="en-US" altLang="en-US" sz="4000" b="1"/>
              <a:t>ВРАТНИ</a:t>
            </a:r>
            <a:r>
              <a:rPr lang="sl-SI" altLang="en-US" sz="4000" b="1"/>
              <a:t> </a:t>
            </a:r>
            <a:r>
              <a:rPr lang="en-US" altLang="en-US" sz="4000" b="1"/>
              <a:t>ДЕО</a:t>
            </a:r>
            <a:r>
              <a:rPr lang="sl-SI" altLang="en-US" sz="4000"/>
              <a:t> </a:t>
            </a:r>
            <a:endParaRPr lang="en-US" altLang="en-US" sz="4000"/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3244DA9D-D94F-44AD-812E-B07474F4951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20000" cy="32004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ШАНЦОВА</a:t>
            </a:r>
            <a:r>
              <a:rPr lang="sl-SI" altLang="en-US"/>
              <a:t> </a:t>
            </a:r>
            <a:r>
              <a:rPr lang="en-US" altLang="en-US"/>
              <a:t>КРАГНА</a:t>
            </a:r>
            <a:r>
              <a:rPr lang="sl-SI" altLang="en-US"/>
              <a:t> – </a:t>
            </a:r>
            <a:r>
              <a:rPr lang="en-US" altLang="en-US"/>
              <a:t>мека</a:t>
            </a:r>
            <a:endParaRPr lang="sl-SI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sl-SI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ТОМАСОВА</a:t>
            </a:r>
            <a:r>
              <a:rPr lang="sl-SI" altLang="en-US"/>
              <a:t> </a:t>
            </a:r>
            <a:r>
              <a:rPr lang="en-US" altLang="en-US"/>
              <a:t>КРАГНА</a:t>
            </a:r>
            <a:r>
              <a:rPr lang="sl-SI" altLang="en-US"/>
              <a:t> – </a:t>
            </a:r>
            <a:r>
              <a:rPr lang="en-US" altLang="en-US"/>
              <a:t>пластична</a:t>
            </a:r>
            <a:endParaRPr lang="sl-SI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sl-SI" alt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altLang="en-US"/>
              <a:t>ФИЛАДЕЛФИЈА</a:t>
            </a:r>
            <a:r>
              <a:rPr lang="sl-SI" altLang="en-US"/>
              <a:t> </a:t>
            </a:r>
            <a:r>
              <a:rPr lang="en-US" altLang="en-US"/>
              <a:t>КРАГНА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060"/>
    </mc:Choice>
    <mc:Fallback xmlns="">
      <p:transition spd="slow" advTm="23806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883FE86C-49B5-497D-B01B-CBE5A2D6C6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 sz="4000" b="1"/>
              <a:t>2.  </a:t>
            </a:r>
            <a:r>
              <a:rPr lang="en-US" altLang="en-US" sz="4000" b="1"/>
              <a:t>ОРТОЗЕ</a:t>
            </a:r>
            <a:r>
              <a:rPr lang="sl-SI" altLang="en-US" sz="4000" b="1"/>
              <a:t> </a:t>
            </a:r>
            <a:r>
              <a:rPr lang="en-US" altLang="en-US" sz="4000" b="1"/>
              <a:t>ЗА</a:t>
            </a:r>
            <a:r>
              <a:rPr lang="sl-SI" altLang="en-US" sz="4000" b="1"/>
              <a:t> </a:t>
            </a:r>
            <a:r>
              <a:rPr lang="en-US" altLang="en-US" sz="4000" b="1"/>
              <a:t>ТОРАКАЛНИ</a:t>
            </a:r>
            <a:r>
              <a:rPr lang="sl-SI" altLang="en-US" sz="4000" b="1"/>
              <a:t> </a:t>
            </a:r>
            <a:r>
              <a:rPr lang="en-US" altLang="en-US" sz="4000" b="1"/>
              <a:t>ДЕО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2B2789B-F7B6-4C65-9C45-A3159CB665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543800" cy="3962400"/>
          </a:xfrm>
        </p:spPr>
        <p:txBody>
          <a:bodyPr/>
          <a:lstStyle/>
          <a:p>
            <a:pPr marL="457200" indent="-457200" algn="just">
              <a:lnSpc>
                <a:spcPct val="80000"/>
              </a:lnSpc>
            </a:pP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за</a:t>
            </a:r>
            <a:r>
              <a:rPr lang="sl-SI" altLang="en-US"/>
              <a:t> </a:t>
            </a:r>
            <a:r>
              <a:rPr lang="en-US" altLang="en-US"/>
              <a:t>торакални</a:t>
            </a:r>
            <a:r>
              <a:rPr lang="sl-SI" altLang="en-US"/>
              <a:t> </a:t>
            </a:r>
            <a:r>
              <a:rPr lang="en-US" altLang="en-US"/>
              <a:t>део</a:t>
            </a:r>
            <a:r>
              <a:rPr lang="sl-SI" altLang="en-US"/>
              <a:t> </a:t>
            </a:r>
            <a:r>
              <a:rPr lang="en-US" altLang="en-US"/>
              <a:t>кичменог</a:t>
            </a:r>
            <a:r>
              <a:rPr lang="sl-SI" altLang="en-US"/>
              <a:t> </a:t>
            </a:r>
            <a:r>
              <a:rPr lang="en-US" altLang="en-US"/>
              <a:t>стуба</a:t>
            </a:r>
            <a:r>
              <a:rPr lang="sl-SI" altLang="en-US"/>
              <a:t> </a:t>
            </a:r>
            <a:r>
              <a:rPr lang="en-US" altLang="en-US"/>
              <a:t>су</a:t>
            </a:r>
            <a:r>
              <a:rPr lang="sl-SI" altLang="en-US"/>
              <a:t> </a:t>
            </a:r>
            <a:r>
              <a:rPr lang="en-US" altLang="en-US"/>
              <a:t>терапијска</a:t>
            </a:r>
            <a:r>
              <a:rPr lang="sl-SI" altLang="en-US"/>
              <a:t> </a:t>
            </a:r>
            <a:r>
              <a:rPr lang="en-US" altLang="en-US"/>
              <a:t>ортотска</a:t>
            </a:r>
            <a:r>
              <a:rPr lang="sl-SI" altLang="en-US"/>
              <a:t> </a:t>
            </a:r>
            <a:r>
              <a:rPr lang="en-US" altLang="en-US"/>
              <a:t>помагала</a:t>
            </a:r>
            <a:r>
              <a:rPr lang="sl-SI" altLang="en-US"/>
              <a:t> </a:t>
            </a:r>
            <a:r>
              <a:rPr lang="en-US" altLang="en-US"/>
              <a:t>која</a:t>
            </a:r>
            <a:r>
              <a:rPr lang="sl-SI" altLang="en-US"/>
              <a:t> </a:t>
            </a:r>
            <a:r>
              <a:rPr lang="en-US" altLang="en-US"/>
              <a:t>би</a:t>
            </a:r>
            <a:r>
              <a:rPr lang="sl-SI" altLang="en-US"/>
              <a:t> </a:t>
            </a:r>
            <a:r>
              <a:rPr lang="en-US" altLang="en-US"/>
              <a:t>требало</a:t>
            </a:r>
            <a:r>
              <a:rPr lang="sl-SI" altLang="en-US"/>
              <a:t> </a:t>
            </a:r>
            <a:r>
              <a:rPr lang="en-US" altLang="en-US"/>
              <a:t>да</a:t>
            </a:r>
            <a:r>
              <a:rPr lang="sl-SI" altLang="en-US"/>
              <a:t> </a:t>
            </a:r>
            <a:r>
              <a:rPr lang="en-US" altLang="en-US" u="sng"/>
              <a:t>обезбеде</a:t>
            </a:r>
            <a:r>
              <a:rPr lang="sl-SI" altLang="en-US" u="sng"/>
              <a:t>:</a:t>
            </a:r>
          </a:p>
          <a:p>
            <a:pPr marL="457200" indent="-457200" algn="just">
              <a:lnSpc>
                <a:spcPct val="80000"/>
              </a:lnSpc>
            </a:pPr>
            <a:endParaRPr lang="sl-SI" altLang="en-US" u="sng"/>
          </a:p>
          <a:p>
            <a:pPr marL="838200" lvl="1" indent="-381000" algn="just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растерећење</a:t>
            </a:r>
            <a:endParaRPr lang="sl-SI" altLang="en-US"/>
          </a:p>
          <a:p>
            <a:pPr marL="838200" lvl="1" indent="-381000" algn="just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имобилизацију</a:t>
            </a:r>
            <a:endParaRPr lang="sl-SI" altLang="en-US"/>
          </a:p>
          <a:p>
            <a:pPr marL="838200" lvl="1" indent="-381000" algn="just">
              <a:lnSpc>
                <a:spcPct val="80000"/>
              </a:lnSpc>
              <a:buFontTx/>
              <a:buAutoNum type="arabicPeriod"/>
            </a:pPr>
            <a:r>
              <a:rPr lang="en-US" altLang="en-US" b="1"/>
              <a:t>корекцију</a:t>
            </a:r>
            <a:r>
              <a:rPr lang="sl-SI" altLang="en-US" b="1"/>
              <a:t> </a:t>
            </a:r>
            <a:r>
              <a:rPr lang="en-US" altLang="en-US" b="1"/>
              <a:t>деформација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61"/>
    </mc:Choice>
    <mc:Fallback xmlns="">
      <p:transition spd="slow" advTm="1206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rnjak1">
            <a:extLst>
              <a:ext uri="{FF2B5EF4-FFF2-40B4-BE49-F238E27FC236}">
                <a16:creationId xmlns:a16="http://schemas.microsoft.com/office/drawing/2014/main" id="{C7FB4C2D-A136-4637-B2CD-B6D1B46F0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15913"/>
            <a:ext cx="3867150" cy="616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336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5C3186E1-6CCE-4779-AB4A-498C2ED271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У</a:t>
            </a:r>
            <a:r>
              <a:rPr lang="sl-SI" altLang="en-US" sz="4000"/>
              <a:t> </a:t>
            </a:r>
            <a:r>
              <a:rPr lang="en-US" altLang="en-US" sz="4000"/>
              <a:t>ортопедском</a:t>
            </a:r>
            <a:r>
              <a:rPr lang="sl-SI" altLang="en-US" sz="4000"/>
              <a:t> </a:t>
            </a:r>
            <a:r>
              <a:rPr lang="en-US" altLang="en-US" sz="4000" u="sng"/>
              <a:t>лечењу</a:t>
            </a:r>
            <a:r>
              <a:rPr lang="sl-SI" altLang="en-US" sz="4000" u="sng"/>
              <a:t> </a:t>
            </a:r>
            <a:r>
              <a:rPr lang="en-US" altLang="en-US" sz="4000" u="sng"/>
              <a:t>сколиоза</a:t>
            </a:r>
            <a:r>
              <a:rPr lang="sl-SI" altLang="en-US" sz="4000" u="sng"/>
              <a:t> </a:t>
            </a:r>
            <a:r>
              <a:rPr lang="en-US" altLang="en-US" sz="4000" u="sng"/>
              <a:t>користе</a:t>
            </a:r>
            <a:r>
              <a:rPr lang="sl-SI" altLang="en-US" sz="4000" u="sng"/>
              <a:t> </a:t>
            </a:r>
            <a:r>
              <a:rPr lang="en-US" altLang="en-US" sz="4000" u="sng"/>
              <a:t>се</a:t>
            </a:r>
            <a:r>
              <a:rPr lang="sl-SI" altLang="en-US" sz="4000" u="sng"/>
              <a:t> </a:t>
            </a:r>
            <a:r>
              <a:rPr lang="en-US" altLang="en-US" sz="4000" u="sng"/>
              <a:t>три</a:t>
            </a:r>
            <a:r>
              <a:rPr lang="sl-SI" altLang="en-US" sz="4000" u="sng"/>
              <a:t> </a:t>
            </a:r>
            <a:r>
              <a:rPr lang="en-US" altLang="en-US" sz="4000" u="sng"/>
              <a:t>силе</a:t>
            </a:r>
            <a:r>
              <a:rPr lang="sl-SI" altLang="en-US" sz="4000" u="sng"/>
              <a:t>:</a:t>
            </a:r>
            <a:r>
              <a:rPr lang="sl-SI" altLang="en-US" sz="4000"/>
              <a:t> </a:t>
            </a:r>
            <a:endParaRPr lang="en-US" altLang="en-US" sz="40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8BC9913F-E508-4013-BC28-EF57F102B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7848600" cy="3505200"/>
          </a:xfrm>
        </p:spPr>
        <p:txBody>
          <a:bodyPr/>
          <a:lstStyle/>
          <a:p>
            <a:pPr marL="1371600" lvl="2" indent="-457200" algn="just">
              <a:buFontTx/>
              <a:buAutoNum type="arabicPeriod"/>
            </a:pPr>
            <a:r>
              <a:rPr lang="en-US" altLang="en-US" sz="2800"/>
              <a:t>тракција</a:t>
            </a:r>
            <a:r>
              <a:rPr lang="sl-SI" altLang="en-US" sz="2800"/>
              <a:t> </a:t>
            </a:r>
            <a:r>
              <a:rPr lang="en-US" altLang="en-US" sz="2800"/>
              <a:t>или</a:t>
            </a:r>
            <a:r>
              <a:rPr lang="sl-SI" altLang="en-US" sz="2800"/>
              <a:t> </a:t>
            </a:r>
            <a:r>
              <a:rPr lang="en-US" altLang="en-US" sz="2800"/>
              <a:t>биполарна</a:t>
            </a:r>
            <a:r>
              <a:rPr lang="sl-SI" altLang="en-US" sz="2800"/>
              <a:t> </a:t>
            </a:r>
            <a:r>
              <a:rPr lang="en-US" altLang="en-US" sz="2800"/>
              <a:t>екстензија</a:t>
            </a:r>
            <a:r>
              <a:rPr lang="sl-SI" altLang="en-US" sz="2800"/>
              <a:t>, </a:t>
            </a:r>
          </a:p>
          <a:p>
            <a:pPr marL="1371600" lvl="2" indent="-457200" algn="just">
              <a:buFontTx/>
              <a:buAutoNum type="arabicPeriod"/>
            </a:pPr>
            <a:endParaRPr lang="en-US" altLang="en-US" sz="2800"/>
          </a:p>
          <a:p>
            <a:pPr marL="1371600" lvl="2" indent="-457200" algn="just">
              <a:buFontTx/>
              <a:buAutoNum type="arabicPeriod"/>
            </a:pPr>
            <a:r>
              <a:rPr lang="en-US" altLang="en-US" sz="2800"/>
              <a:t>латерални</a:t>
            </a:r>
            <a:r>
              <a:rPr lang="sl-SI" altLang="en-US" sz="2800"/>
              <a:t> </a:t>
            </a:r>
            <a:r>
              <a:rPr lang="en-US" altLang="en-US" sz="2800"/>
              <a:t>притисак</a:t>
            </a:r>
            <a:r>
              <a:rPr lang="sl-SI" altLang="en-US" sz="2800"/>
              <a:t> </a:t>
            </a:r>
            <a:r>
              <a:rPr lang="en-US" altLang="en-US" sz="2800"/>
              <a:t>у</a:t>
            </a:r>
            <a:r>
              <a:rPr lang="sl-SI" altLang="en-US" sz="2800"/>
              <a:t> </a:t>
            </a:r>
            <a:r>
              <a:rPr lang="en-US" altLang="en-US" sz="2800"/>
              <a:t>смислу</a:t>
            </a:r>
            <a:r>
              <a:rPr lang="sl-SI" altLang="en-US" sz="2800"/>
              <a:t> </a:t>
            </a:r>
            <a:r>
              <a:rPr lang="en-US" altLang="en-US" sz="2800"/>
              <a:t>конвексно</a:t>
            </a:r>
            <a:r>
              <a:rPr lang="sl-SI" altLang="en-US" sz="2800"/>
              <a:t> </a:t>
            </a:r>
            <a:r>
              <a:rPr lang="en-US" altLang="en-US" sz="2800"/>
              <a:t>конкавне</a:t>
            </a:r>
            <a:r>
              <a:rPr lang="sl-SI" altLang="en-US" sz="2800"/>
              <a:t> </a:t>
            </a:r>
            <a:r>
              <a:rPr lang="en-US" altLang="en-US" sz="2800"/>
              <a:t>стране</a:t>
            </a:r>
            <a:r>
              <a:rPr lang="sl-SI" altLang="en-US" sz="2800"/>
              <a:t> </a:t>
            </a:r>
            <a:r>
              <a:rPr lang="en-US" altLang="en-US" sz="2800"/>
              <a:t>и</a:t>
            </a:r>
            <a:r>
              <a:rPr lang="sl-SI" altLang="en-US" sz="2800"/>
              <a:t> </a:t>
            </a:r>
          </a:p>
          <a:p>
            <a:pPr marL="1371600" lvl="2" indent="-457200" algn="just">
              <a:buFontTx/>
              <a:buAutoNum type="arabicPeriod"/>
            </a:pPr>
            <a:endParaRPr lang="en-US" altLang="en-US" sz="2800"/>
          </a:p>
          <a:p>
            <a:pPr marL="1371600" lvl="2" indent="-457200" algn="just">
              <a:buFontTx/>
              <a:buAutoNum type="arabicPeriod"/>
            </a:pPr>
            <a:r>
              <a:rPr lang="en-US" altLang="en-US" sz="2800"/>
              <a:t>латерална</a:t>
            </a:r>
            <a:r>
              <a:rPr lang="sl-SI" altLang="en-US" sz="2800"/>
              <a:t> </a:t>
            </a:r>
            <a:r>
              <a:rPr lang="en-US" altLang="en-US" sz="2800"/>
              <a:t>инклинација</a:t>
            </a:r>
            <a:r>
              <a:rPr lang="sl-SI" altLang="en-US" sz="2800"/>
              <a:t>.</a:t>
            </a:r>
          </a:p>
        </p:txBody>
      </p:sp>
      <p:sp>
        <p:nvSpPr>
          <p:cNvPr id="27652" name="Rectangle 1">
            <a:extLst>
              <a:ext uri="{FF2B5EF4-FFF2-40B4-BE49-F238E27FC236}">
                <a16:creationId xmlns:a16="http://schemas.microsoft.com/office/drawing/2014/main" id="{CE2B65E9-FC1F-41D0-9A9A-3BD3DB25C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075" y="6096000"/>
            <a:ext cx="6927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>
                <a:solidFill>
                  <a:srgbClr val="FF0000"/>
                </a:solidFill>
              </a:rPr>
              <a:t>Кобова техника мерења угла кривине</a:t>
            </a:r>
            <a:endParaRPr lang="en-US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637"/>
    </mc:Choice>
    <mc:Fallback xmlns="">
      <p:transition spd="slow" advTm="60637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C9CDCBBD-CF27-4FDC-A7E3-7958EFE5A5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ТЛСО</a:t>
            </a:r>
            <a:r>
              <a:rPr lang="hr-HR" altLang="en-US"/>
              <a:t>-</a:t>
            </a:r>
            <a:r>
              <a:rPr lang="en-US" altLang="en-US"/>
              <a:t>МИДЕР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87E4409-8BAC-4B06-8E52-4ECF4A67DF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910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altLang="en-US" sz="2800"/>
              <a:t>прелази</a:t>
            </a:r>
            <a:r>
              <a:rPr lang="hr-HR" altLang="en-US" sz="2800"/>
              <a:t> </a:t>
            </a:r>
            <a:r>
              <a:rPr lang="en-US" altLang="en-US" sz="2800"/>
              <a:t>висину</a:t>
            </a:r>
            <a:r>
              <a:rPr lang="hr-HR" altLang="en-US" sz="2800"/>
              <a:t> </a:t>
            </a:r>
            <a:r>
              <a:rPr lang="en-US" altLang="en-US" sz="2800"/>
              <a:t>подпазушних</a:t>
            </a:r>
            <a:r>
              <a:rPr lang="hr-HR" altLang="en-US" sz="2800"/>
              <a:t> </a:t>
            </a:r>
            <a:r>
              <a:rPr lang="en-US" altLang="en-US" sz="2800"/>
              <a:t>јама</a:t>
            </a:r>
            <a:r>
              <a:rPr lang="hr-HR" altLang="en-US" sz="2800"/>
              <a:t>, </a:t>
            </a:r>
            <a:r>
              <a:rPr lang="en-US" altLang="en-US" sz="2800"/>
              <a:t>тако</a:t>
            </a:r>
            <a:r>
              <a:rPr lang="hr-HR" altLang="en-US" sz="2800"/>
              <a:t> </a:t>
            </a:r>
            <a:r>
              <a:rPr lang="en-US" altLang="en-US" sz="2800"/>
              <a:t>да</a:t>
            </a:r>
            <a:r>
              <a:rPr lang="hr-HR" altLang="en-US" sz="2800"/>
              <a:t> </a:t>
            </a:r>
            <a:r>
              <a:rPr lang="en-US" altLang="en-US" sz="2800"/>
              <a:t>се</a:t>
            </a:r>
            <a:r>
              <a:rPr lang="hr-HR" altLang="en-US" sz="2800"/>
              <a:t> </a:t>
            </a:r>
            <a:r>
              <a:rPr lang="en-US" altLang="en-US" sz="2800"/>
              <a:t>могу</a:t>
            </a:r>
            <a:r>
              <a:rPr lang="hr-HR" altLang="en-US" sz="2800"/>
              <a:t> </a:t>
            </a:r>
            <a:r>
              <a:rPr lang="en-US" altLang="en-US" sz="2800"/>
              <a:t>користити</a:t>
            </a:r>
            <a:r>
              <a:rPr lang="hr-HR" altLang="en-US" sz="2800"/>
              <a:t> </a:t>
            </a:r>
            <a:r>
              <a:rPr lang="en-US" altLang="en-US" sz="2800"/>
              <a:t>у</a:t>
            </a:r>
            <a:r>
              <a:rPr lang="hr-HR" altLang="en-US" sz="2800"/>
              <a:t> </a:t>
            </a:r>
            <a:r>
              <a:rPr lang="en-US" altLang="en-US" sz="2800"/>
              <a:t>лечењу</a:t>
            </a:r>
            <a:r>
              <a:rPr lang="hr-HR" altLang="en-US" sz="2800"/>
              <a:t> </a:t>
            </a:r>
            <a:r>
              <a:rPr lang="en-US" altLang="en-US" sz="2800"/>
              <a:t>високо</a:t>
            </a:r>
            <a:r>
              <a:rPr lang="hr-HR" altLang="en-US" sz="2800"/>
              <a:t> </a:t>
            </a:r>
            <a:r>
              <a:rPr lang="en-US" altLang="en-US" sz="2800"/>
              <a:t>торакалних</a:t>
            </a:r>
            <a:r>
              <a:rPr lang="hr-HR" altLang="en-US" sz="2800"/>
              <a:t> </a:t>
            </a:r>
            <a:r>
              <a:rPr lang="en-US" altLang="en-US" sz="2800"/>
              <a:t>и</a:t>
            </a:r>
            <a:r>
              <a:rPr lang="hr-HR" altLang="en-US" sz="2800"/>
              <a:t> </a:t>
            </a:r>
            <a:r>
              <a:rPr lang="en-US" altLang="en-US" sz="2800"/>
              <a:t>цервикалних</a:t>
            </a:r>
            <a:r>
              <a:rPr lang="hr-HR" altLang="en-US" sz="2800"/>
              <a:t> </a:t>
            </a:r>
            <a:r>
              <a:rPr lang="en-US" altLang="en-US" sz="2800"/>
              <a:t>сколиоза</a:t>
            </a:r>
            <a:r>
              <a:rPr lang="hr-HR" altLang="en-US" sz="2800"/>
              <a:t>.</a:t>
            </a:r>
          </a:p>
          <a:p>
            <a:pPr algn="just">
              <a:lnSpc>
                <a:spcPct val="80000"/>
              </a:lnSpc>
            </a:pPr>
            <a:r>
              <a:rPr lang="en-US" altLang="en-US" sz="2800"/>
              <a:t>немају</a:t>
            </a:r>
            <a:r>
              <a:rPr lang="hr-HR" altLang="en-US" sz="2800"/>
              <a:t> </a:t>
            </a:r>
            <a:r>
              <a:rPr lang="en-US" altLang="en-US" sz="2800"/>
              <a:t>горњи</a:t>
            </a:r>
            <a:r>
              <a:rPr lang="hr-HR" altLang="en-US" sz="2800"/>
              <a:t> </a:t>
            </a:r>
            <a:r>
              <a:rPr lang="en-US" altLang="en-US" sz="2800"/>
              <a:t>део</a:t>
            </a:r>
            <a:r>
              <a:rPr lang="hr-HR" altLang="en-US" sz="2800"/>
              <a:t> </a:t>
            </a:r>
            <a:r>
              <a:rPr lang="en-US" altLang="en-US" sz="2800"/>
              <a:t>због</a:t>
            </a:r>
            <a:r>
              <a:rPr lang="hr-HR" altLang="en-US" sz="2800"/>
              <a:t> </a:t>
            </a:r>
            <a:r>
              <a:rPr lang="en-US" altLang="en-US" sz="2800"/>
              <a:t>чега</a:t>
            </a:r>
            <a:r>
              <a:rPr lang="hr-HR" altLang="en-US" sz="2800"/>
              <a:t> </a:t>
            </a:r>
            <a:r>
              <a:rPr lang="en-US" altLang="en-US" sz="2800"/>
              <a:t>су</a:t>
            </a:r>
            <a:r>
              <a:rPr lang="hr-HR" altLang="en-US" sz="2800"/>
              <a:t> </a:t>
            </a:r>
            <a:r>
              <a:rPr lang="en-US" altLang="en-US" sz="2800"/>
              <a:t>боље</a:t>
            </a:r>
            <a:r>
              <a:rPr lang="hr-HR" altLang="en-US" sz="2800"/>
              <a:t> </a:t>
            </a:r>
            <a:r>
              <a:rPr lang="en-US" altLang="en-US" sz="2800"/>
              <a:t>прихваћени</a:t>
            </a:r>
            <a:r>
              <a:rPr lang="hr-HR" altLang="en-US" sz="2800"/>
              <a:t> </a:t>
            </a:r>
            <a:r>
              <a:rPr lang="en-US" altLang="en-US" sz="2800"/>
              <a:t>од</a:t>
            </a:r>
            <a:r>
              <a:rPr lang="hr-HR" altLang="en-US" sz="2800"/>
              <a:t> </a:t>
            </a:r>
            <a:r>
              <a:rPr lang="en-US" altLang="en-US" sz="2800"/>
              <a:t>милвоки</a:t>
            </a:r>
            <a:r>
              <a:rPr lang="hr-HR" altLang="en-US" sz="2800"/>
              <a:t>  </a:t>
            </a:r>
            <a:r>
              <a:rPr lang="en-US" altLang="en-US" sz="2800"/>
              <a:t>мидера</a:t>
            </a:r>
            <a:r>
              <a:rPr lang="hr-HR" altLang="en-US" sz="2800"/>
              <a:t>.</a:t>
            </a:r>
          </a:p>
          <a:p>
            <a:pPr algn="just">
              <a:lnSpc>
                <a:spcPct val="80000"/>
              </a:lnSpc>
            </a:pPr>
            <a:r>
              <a:rPr lang="en-US" altLang="en-US" sz="2800"/>
              <a:t>Његово</a:t>
            </a:r>
            <a:r>
              <a:rPr lang="hr-HR" altLang="en-US" sz="2800"/>
              <a:t> </a:t>
            </a:r>
            <a:r>
              <a:rPr lang="en-US" altLang="en-US" sz="2800"/>
              <a:t>терапеутско</a:t>
            </a:r>
            <a:r>
              <a:rPr lang="hr-HR" altLang="en-US" sz="2800"/>
              <a:t> </a:t>
            </a:r>
            <a:r>
              <a:rPr lang="en-US" altLang="en-US" sz="2800"/>
              <a:t>дејство</a:t>
            </a:r>
            <a:r>
              <a:rPr lang="hr-HR" altLang="en-US" sz="2800"/>
              <a:t> </a:t>
            </a:r>
            <a:r>
              <a:rPr lang="en-US" altLang="en-US" sz="2800"/>
              <a:t>је</a:t>
            </a:r>
            <a:r>
              <a:rPr lang="hr-HR" altLang="en-US" sz="2800"/>
              <a:t> </a:t>
            </a:r>
            <a:r>
              <a:rPr lang="en-US" altLang="en-US" sz="2800"/>
              <a:t>слично</a:t>
            </a:r>
            <a:r>
              <a:rPr lang="hr-HR" altLang="en-US" sz="2800"/>
              <a:t> </a:t>
            </a:r>
            <a:r>
              <a:rPr lang="en-US" altLang="en-US" sz="2800"/>
              <a:t>Милвоки</a:t>
            </a:r>
            <a:r>
              <a:rPr lang="hr-HR" altLang="en-US" sz="2800"/>
              <a:t> </a:t>
            </a:r>
            <a:r>
              <a:rPr lang="en-US" altLang="en-US" sz="2800"/>
              <a:t>мидеру</a:t>
            </a:r>
            <a:r>
              <a:rPr lang="hr-HR" altLang="en-US" sz="2800"/>
              <a:t>. </a:t>
            </a:r>
          </a:p>
          <a:p>
            <a:pPr algn="just">
              <a:lnSpc>
                <a:spcPct val="80000"/>
              </a:lnSpc>
            </a:pPr>
            <a:r>
              <a:rPr lang="en-US" altLang="en-US" sz="2800"/>
              <a:t>Због</a:t>
            </a:r>
            <a:r>
              <a:rPr lang="hr-HR" altLang="en-US" sz="2800"/>
              <a:t> </a:t>
            </a:r>
            <a:r>
              <a:rPr lang="en-US" altLang="en-US" sz="2800"/>
              <a:t>ових</a:t>
            </a:r>
            <a:r>
              <a:rPr lang="hr-HR" altLang="en-US" sz="2800"/>
              <a:t> </a:t>
            </a:r>
            <a:r>
              <a:rPr lang="en-US" altLang="en-US" sz="2800"/>
              <a:t>разлога</a:t>
            </a:r>
            <a:r>
              <a:rPr lang="hr-HR" altLang="en-US" sz="2800"/>
              <a:t> </a:t>
            </a:r>
            <a:r>
              <a:rPr lang="en-US" altLang="en-US" sz="2800"/>
              <a:t>ТЛСО</a:t>
            </a:r>
            <a:r>
              <a:rPr lang="hr-HR" altLang="en-US" sz="2800"/>
              <a:t> </a:t>
            </a:r>
            <a:r>
              <a:rPr lang="en-US" altLang="en-US" sz="2800"/>
              <a:t>мидер</a:t>
            </a:r>
            <a:r>
              <a:rPr lang="hr-HR" altLang="en-US" sz="2800"/>
              <a:t> </a:t>
            </a:r>
            <a:r>
              <a:rPr lang="en-US" altLang="en-US" sz="2800"/>
              <a:t>представља</a:t>
            </a:r>
            <a:r>
              <a:rPr lang="hr-HR" altLang="en-US" sz="2800"/>
              <a:t> </a:t>
            </a:r>
            <a:r>
              <a:rPr lang="en-US" altLang="en-US" sz="2800"/>
              <a:t>значајан</a:t>
            </a:r>
            <a:r>
              <a:rPr lang="hr-HR" altLang="en-US" sz="2800"/>
              <a:t> </a:t>
            </a:r>
            <a:r>
              <a:rPr lang="en-US" altLang="en-US" sz="2800"/>
              <a:t>напредак</a:t>
            </a:r>
            <a:r>
              <a:rPr lang="hr-HR" altLang="en-US" sz="2800"/>
              <a:t> </a:t>
            </a:r>
            <a:r>
              <a:rPr lang="en-US" altLang="en-US" sz="2800"/>
              <a:t>у</a:t>
            </a:r>
            <a:r>
              <a:rPr lang="hr-HR" altLang="en-US" sz="2800"/>
              <a:t> </a:t>
            </a:r>
            <a:r>
              <a:rPr lang="en-US" altLang="en-US" sz="2800"/>
              <a:t>неоперативном</a:t>
            </a:r>
            <a:r>
              <a:rPr lang="hr-HR" altLang="en-US" sz="2800"/>
              <a:t> </a:t>
            </a:r>
            <a:r>
              <a:rPr lang="en-US" altLang="en-US" sz="2800"/>
              <a:t>лечењу</a:t>
            </a:r>
            <a:r>
              <a:rPr lang="hr-HR" altLang="en-US" sz="2800"/>
              <a:t> </a:t>
            </a:r>
            <a:r>
              <a:rPr lang="en-US" altLang="en-US" sz="2800"/>
              <a:t>сколиоза</a:t>
            </a:r>
            <a:r>
              <a:rPr lang="hr-HR" altLang="en-US" sz="2800"/>
              <a:t>.</a:t>
            </a: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84"/>
    </mc:Choice>
    <mc:Fallback xmlns="">
      <p:transition spd="slow" advTm="45784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EF506804-15D0-4494-9194-E212F2E08F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/>
          <a:lstStyle/>
          <a:p>
            <a:r>
              <a:rPr lang="en-US" altLang="en-US" sz="4800">
                <a:solidFill>
                  <a:schemeClr val="tx1"/>
                </a:solidFill>
              </a:rPr>
              <a:t>ТЛСО</a:t>
            </a:r>
            <a:r>
              <a:rPr lang="hr-HR" altLang="en-US" sz="4800">
                <a:solidFill>
                  <a:schemeClr val="tx1"/>
                </a:solidFill>
              </a:rPr>
              <a:t> </a:t>
            </a:r>
            <a:r>
              <a:rPr lang="en-US" altLang="en-US" sz="4800">
                <a:solidFill>
                  <a:schemeClr val="tx1"/>
                </a:solidFill>
              </a:rPr>
              <a:t>мидер</a:t>
            </a:r>
            <a:r>
              <a:rPr lang="hr-HR" altLang="en-US" sz="4800">
                <a:solidFill>
                  <a:schemeClr val="tx1"/>
                </a:solidFill>
              </a:rPr>
              <a:t> </a:t>
            </a:r>
            <a:r>
              <a:rPr lang="en-US" altLang="en-US" sz="4800">
                <a:solidFill>
                  <a:schemeClr val="tx1"/>
                </a:solidFill>
              </a:rPr>
              <a:t>је</a:t>
            </a:r>
            <a:r>
              <a:rPr lang="hr-HR" altLang="en-US" sz="4800">
                <a:solidFill>
                  <a:schemeClr val="tx1"/>
                </a:solidFill>
              </a:rPr>
              <a:t> </a:t>
            </a:r>
            <a:r>
              <a:rPr lang="en-US" altLang="en-US" sz="4800">
                <a:solidFill>
                  <a:schemeClr val="tx1"/>
                </a:solidFill>
              </a:rPr>
              <a:t>направљен</a:t>
            </a:r>
            <a:r>
              <a:rPr lang="hr-HR" altLang="en-US" sz="4800">
                <a:solidFill>
                  <a:schemeClr val="tx1"/>
                </a:solidFill>
              </a:rPr>
              <a:t> </a:t>
            </a:r>
            <a:r>
              <a:rPr lang="en-US" altLang="en-US" sz="4800">
                <a:solidFill>
                  <a:schemeClr val="tx1"/>
                </a:solidFill>
              </a:rPr>
              <a:t>од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07C3DCB3-08CC-4C29-9860-1280FC97D8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marL="533400" indent="-533400" algn="just"/>
            <a:r>
              <a:rPr lang="en-US" altLang="en-US" sz="3600" b="1"/>
              <a:t>лаке</a:t>
            </a:r>
            <a:r>
              <a:rPr lang="hr-HR" altLang="en-US" sz="3600" b="1"/>
              <a:t> </a:t>
            </a:r>
            <a:r>
              <a:rPr lang="en-US" altLang="en-US" sz="3600" b="1"/>
              <a:t>и</a:t>
            </a:r>
            <a:r>
              <a:rPr lang="hr-HR" altLang="en-US" sz="3600" b="1"/>
              <a:t> </a:t>
            </a:r>
            <a:r>
              <a:rPr lang="en-US" altLang="en-US" sz="3600" b="1"/>
              <a:t>стабилне</a:t>
            </a:r>
            <a:r>
              <a:rPr lang="hr-HR" altLang="en-US" sz="3600" b="1"/>
              <a:t> </a:t>
            </a:r>
            <a:r>
              <a:rPr lang="en-US" altLang="en-US" sz="3600" b="1"/>
              <a:t>пластичне</a:t>
            </a:r>
            <a:r>
              <a:rPr lang="hr-HR" altLang="en-US" sz="3600" b="1"/>
              <a:t> </a:t>
            </a:r>
            <a:r>
              <a:rPr lang="en-US" altLang="en-US" sz="3600" b="1"/>
              <a:t>масе</a:t>
            </a:r>
            <a:r>
              <a:rPr lang="hr-HR" altLang="en-US" sz="3600"/>
              <a:t>, </a:t>
            </a:r>
            <a:r>
              <a:rPr lang="en-US" altLang="en-US" sz="3600"/>
              <a:t>која</a:t>
            </a:r>
            <a:r>
              <a:rPr lang="hr-HR" altLang="en-US" sz="3600"/>
              <a:t> </a:t>
            </a:r>
            <a:r>
              <a:rPr lang="en-US" altLang="en-US" sz="3600"/>
              <a:t>инзваредно</a:t>
            </a:r>
            <a:r>
              <a:rPr lang="hr-HR" altLang="en-US" sz="3600"/>
              <a:t> </a:t>
            </a:r>
            <a:r>
              <a:rPr lang="en-US" altLang="en-US" sz="3600"/>
              <a:t>пријања</a:t>
            </a:r>
            <a:r>
              <a:rPr lang="hr-HR" altLang="en-US" sz="3600"/>
              <a:t> </a:t>
            </a:r>
            <a:r>
              <a:rPr lang="en-US" altLang="en-US" sz="3600"/>
              <a:t>уз</a:t>
            </a:r>
            <a:r>
              <a:rPr lang="hr-HR" altLang="en-US" sz="3600"/>
              <a:t> </a:t>
            </a:r>
            <a:r>
              <a:rPr lang="en-US" altLang="en-US" sz="3600"/>
              <a:t>тело</a:t>
            </a:r>
            <a:r>
              <a:rPr lang="hr-HR" altLang="en-US" sz="3600"/>
              <a:t> </a:t>
            </a:r>
            <a:r>
              <a:rPr lang="en-US" altLang="en-US" sz="3600"/>
              <a:t>и</a:t>
            </a:r>
            <a:r>
              <a:rPr lang="hr-HR" altLang="en-US" sz="3600"/>
              <a:t> </a:t>
            </a:r>
            <a:r>
              <a:rPr lang="en-US" altLang="en-US" sz="3600"/>
              <a:t>коригује</a:t>
            </a:r>
            <a:r>
              <a:rPr lang="hr-HR" altLang="en-US" sz="3600"/>
              <a:t> </a:t>
            </a:r>
            <a:r>
              <a:rPr lang="en-US" altLang="en-US" sz="3600"/>
              <a:t>сколиотичну</a:t>
            </a:r>
            <a:r>
              <a:rPr lang="hr-HR" altLang="en-US" sz="3600"/>
              <a:t> </a:t>
            </a:r>
            <a:r>
              <a:rPr lang="en-US" altLang="en-US" sz="3600"/>
              <a:t>кривину</a:t>
            </a:r>
            <a:r>
              <a:rPr lang="hr-HR" altLang="en-US" sz="3600"/>
              <a:t> </a:t>
            </a:r>
            <a:r>
              <a:rPr lang="en-US" altLang="en-US" sz="3600"/>
              <a:t>преко</a:t>
            </a:r>
            <a:r>
              <a:rPr lang="hr-HR" altLang="en-US" sz="3600"/>
              <a:t> </a:t>
            </a:r>
            <a:r>
              <a:rPr lang="en-US" altLang="en-US" sz="3600"/>
              <a:t>три</a:t>
            </a:r>
            <a:r>
              <a:rPr lang="hr-HR" altLang="en-US" sz="3600"/>
              <a:t> </a:t>
            </a:r>
            <a:r>
              <a:rPr lang="en-US" altLang="en-US" sz="3600"/>
              <a:t>тачке</a:t>
            </a:r>
            <a:r>
              <a:rPr lang="hr-HR" altLang="en-US" sz="3600"/>
              <a:t> </a:t>
            </a:r>
            <a:r>
              <a:rPr lang="en-US" altLang="en-US" sz="3600"/>
              <a:t>притиска</a:t>
            </a:r>
            <a:r>
              <a:rPr lang="hr-HR" altLang="en-US" sz="3600"/>
              <a:t> :</a:t>
            </a:r>
          </a:p>
          <a:p>
            <a:pPr marL="1295400" lvl="2" indent="-381000" algn="just">
              <a:buFontTx/>
              <a:buAutoNum type="arabicPeriod"/>
            </a:pPr>
            <a:r>
              <a:rPr lang="en-US" altLang="en-US" sz="2800" b="1"/>
              <a:t>ребра</a:t>
            </a:r>
            <a:r>
              <a:rPr lang="hr-HR" altLang="en-US" sz="2800" b="1"/>
              <a:t> </a:t>
            </a:r>
            <a:r>
              <a:rPr lang="en-US" altLang="en-US" sz="2800" b="1"/>
              <a:t>са</a:t>
            </a:r>
            <a:r>
              <a:rPr lang="hr-HR" altLang="en-US" sz="2800" b="1"/>
              <a:t> </a:t>
            </a:r>
            <a:r>
              <a:rPr lang="en-US" altLang="en-US" sz="2800" b="1"/>
              <a:t>конвексне</a:t>
            </a:r>
            <a:r>
              <a:rPr lang="hr-HR" altLang="en-US" sz="2800" b="1"/>
              <a:t> </a:t>
            </a:r>
            <a:r>
              <a:rPr lang="en-US" altLang="en-US" sz="2800" b="1"/>
              <a:t>стране</a:t>
            </a:r>
            <a:r>
              <a:rPr lang="hr-HR" altLang="en-US" sz="2800" b="1"/>
              <a:t>,</a:t>
            </a:r>
          </a:p>
          <a:p>
            <a:pPr marL="1295400" lvl="2" indent="-381000" algn="just">
              <a:buFontTx/>
              <a:buAutoNum type="arabicPeriod"/>
            </a:pPr>
            <a:r>
              <a:rPr lang="en-US" altLang="en-US" sz="2800" b="1"/>
              <a:t>пазух</a:t>
            </a:r>
            <a:r>
              <a:rPr lang="hr-HR" altLang="en-US" sz="2800" b="1"/>
              <a:t> </a:t>
            </a:r>
            <a:r>
              <a:rPr lang="en-US" altLang="en-US" sz="2800" b="1"/>
              <a:t>и</a:t>
            </a:r>
            <a:r>
              <a:rPr lang="hr-HR" altLang="en-US" sz="2800" b="1"/>
              <a:t> </a:t>
            </a:r>
          </a:p>
          <a:p>
            <a:pPr marL="1295400" lvl="2" indent="-381000" algn="just">
              <a:buFontTx/>
              <a:buAutoNum type="arabicPeriod"/>
            </a:pPr>
            <a:r>
              <a:rPr lang="en-US" altLang="en-US" sz="2800" b="1"/>
              <a:t>кристе</a:t>
            </a:r>
            <a:r>
              <a:rPr lang="hr-HR" altLang="en-US" sz="2800" b="1"/>
              <a:t> </a:t>
            </a:r>
            <a:r>
              <a:rPr lang="en-US" altLang="en-US" sz="2800" b="1"/>
              <a:t>илијаке</a:t>
            </a:r>
            <a:r>
              <a:rPr lang="hr-HR" altLang="en-US" sz="2800" b="1"/>
              <a:t> </a:t>
            </a:r>
            <a:r>
              <a:rPr lang="en-US" altLang="en-US" sz="2800" b="1"/>
              <a:t>са</a:t>
            </a:r>
            <a:r>
              <a:rPr lang="hr-HR" altLang="en-US" sz="2800" b="1"/>
              <a:t> </a:t>
            </a:r>
            <a:r>
              <a:rPr lang="en-US" altLang="en-US" sz="2800" b="1"/>
              <a:t>конкавне</a:t>
            </a:r>
            <a:r>
              <a:rPr lang="hr-HR" altLang="en-US" sz="2800" b="1"/>
              <a:t> </a:t>
            </a:r>
            <a:r>
              <a:rPr lang="en-US" altLang="en-US" sz="2800" b="1"/>
              <a:t>стране</a:t>
            </a:r>
            <a:r>
              <a:rPr lang="hr-HR" altLang="en-US" sz="2800" b="1"/>
              <a:t>. </a:t>
            </a:r>
            <a:endParaRPr lang="hr-HR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67"/>
    </mc:Choice>
    <mc:Fallback xmlns="">
      <p:transition spd="slow" advTm="2676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550950D1-2232-4CEA-8008-A842BD3D62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ТЛСО</a:t>
            </a:r>
            <a:r>
              <a:rPr lang="hr-HR" altLang="en-US"/>
              <a:t> </a:t>
            </a:r>
            <a:r>
              <a:rPr lang="en-US" altLang="en-US"/>
              <a:t>мидер</a:t>
            </a:r>
            <a:r>
              <a:rPr lang="hr-HR" altLang="en-US"/>
              <a:t> </a:t>
            </a:r>
            <a:r>
              <a:rPr lang="en-US" altLang="en-US"/>
              <a:t>је</a:t>
            </a:r>
            <a:r>
              <a:rPr lang="hr-HR" altLang="en-US"/>
              <a:t> </a:t>
            </a:r>
            <a:r>
              <a:rPr lang="en-US" altLang="en-US"/>
              <a:t>индикован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5165347-7928-4254-981B-40B61E03B0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2514600"/>
            <a:ext cx="8229600" cy="3276600"/>
          </a:xfrm>
        </p:spPr>
        <p:txBody>
          <a:bodyPr/>
          <a:lstStyle/>
          <a:p>
            <a:r>
              <a:rPr lang="en-US" altLang="en-US"/>
              <a:t>код</a:t>
            </a:r>
            <a:r>
              <a:rPr lang="hr-HR" altLang="en-US"/>
              <a:t> </a:t>
            </a:r>
            <a:r>
              <a:rPr lang="en-US" altLang="en-US"/>
              <a:t>свих</a:t>
            </a:r>
            <a:r>
              <a:rPr lang="hr-HR" altLang="en-US"/>
              <a:t> </a:t>
            </a:r>
            <a:r>
              <a:rPr lang="en-US" altLang="en-US"/>
              <a:t>тораколумбалних</a:t>
            </a:r>
            <a:r>
              <a:rPr lang="hr-HR" altLang="en-US"/>
              <a:t> </a:t>
            </a:r>
            <a:r>
              <a:rPr lang="en-US" altLang="en-US"/>
              <a:t>и</a:t>
            </a:r>
            <a:r>
              <a:rPr lang="hr-HR" altLang="en-US"/>
              <a:t> </a:t>
            </a:r>
            <a:r>
              <a:rPr lang="en-US" altLang="en-US"/>
              <a:t>лумбалних</a:t>
            </a:r>
            <a:r>
              <a:rPr lang="hr-HR" altLang="en-US"/>
              <a:t> </a:t>
            </a:r>
            <a:r>
              <a:rPr lang="en-US" altLang="en-US"/>
              <a:t>сколиоза</a:t>
            </a:r>
            <a:r>
              <a:rPr lang="hr-HR" altLang="en-US"/>
              <a:t>, </a:t>
            </a:r>
          </a:p>
          <a:p>
            <a:endParaRPr lang="hr-HR" altLang="en-US"/>
          </a:p>
          <a:p>
            <a:r>
              <a:rPr lang="en-US" altLang="en-US"/>
              <a:t>контраиндикације</a:t>
            </a:r>
            <a:r>
              <a:rPr lang="hr-HR" altLang="en-US"/>
              <a:t> </a:t>
            </a:r>
            <a:r>
              <a:rPr lang="en-US" altLang="en-US"/>
              <a:t>су</a:t>
            </a:r>
            <a:r>
              <a:rPr lang="hr-HR" altLang="en-US"/>
              <a:t> </a:t>
            </a:r>
            <a:r>
              <a:rPr lang="en-US" altLang="en-US"/>
              <a:t>све</a:t>
            </a:r>
            <a:r>
              <a:rPr lang="hr-HR" altLang="en-US"/>
              <a:t> </a:t>
            </a:r>
            <a:r>
              <a:rPr lang="en-US" altLang="en-US"/>
              <a:t>кривине</a:t>
            </a:r>
            <a:r>
              <a:rPr lang="hr-HR" altLang="en-US"/>
              <a:t> </a:t>
            </a:r>
            <a:r>
              <a:rPr lang="en-US" altLang="en-US"/>
              <a:t>чије</a:t>
            </a:r>
            <a:r>
              <a:rPr lang="hr-HR" altLang="en-US"/>
              <a:t> </a:t>
            </a:r>
            <a:r>
              <a:rPr lang="en-US" altLang="en-US"/>
              <a:t>апекс</a:t>
            </a:r>
            <a:r>
              <a:rPr lang="hr-HR" altLang="en-US"/>
              <a:t> </a:t>
            </a:r>
            <a:r>
              <a:rPr lang="en-US" altLang="en-US"/>
              <a:t>изнад</a:t>
            </a:r>
            <a:r>
              <a:rPr lang="hr-HR" altLang="en-US"/>
              <a:t> </a:t>
            </a:r>
            <a:r>
              <a:rPr lang="en-US" altLang="en-US"/>
              <a:t>тх</a:t>
            </a:r>
            <a:r>
              <a:rPr lang="hr-HR" altLang="en-US"/>
              <a:t>7.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69"/>
    </mc:Choice>
    <mc:Fallback xmlns="">
      <p:transition spd="slow" advTm="23369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F11E98B-AF2D-43C0-80CD-A361B21BC4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>
                <a:solidFill>
                  <a:schemeClr val="tx1"/>
                </a:solidFill>
              </a:rPr>
              <a:t>Индикације</a:t>
            </a:r>
            <a:r>
              <a:rPr lang="sr-Latn-CS" altLang="en-US" sz="3200" b="1">
                <a:solidFill>
                  <a:schemeClr val="tx1"/>
                </a:solidFill>
              </a:rPr>
              <a:t> </a:t>
            </a:r>
            <a:r>
              <a:rPr lang="en-US" altLang="en-US" sz="3200" b="1">
                <a:solidFill>
                  <a:schemeClr val="tx1"/>
                </a:solidFill>
              </a:rPr>
              <a:t>и</a:t>
            </a:r>
            <a:r>
              <a:rPr lang="sr-Latn-CS" altLang="en-US" sz="3200" b="1">
                <a:solidFill>
                  <a:schemeClr val="tx1"/>
                </a:solidFill>
              </a:rPr>
              <a:t> </a:t>
            </a:r>
            <a:r>
              <a:rPr lang="en-US" altLang="en-US" sz="3200" b="1">
                <a:solidFill>
                  <a:schemeClr val="tx1"/>
                </a:solidFill>
              </a:rPr>
              <a:t>врсте</a:t>
            </a:r>
            <a:r>
              <a:rPr lang="sr-Latn-CS" altLang="en-US" sz="3200" b="1">
                <a:solidFill>
                  <a:schemeClr val="tx1"/>
                </a:solidFill>
              </a:rPr>
              <a:t> </a:t>
            </a:r>
            <a:r>
              <a:rPr lang="en-US" altLang="en-US" sz="3200" b="1">
                <a:solidFill>
                  <a:schemeClr val="tx1"/>
                </a:solidFill>
              </a:rPr>
              <a:t>ТЛСО</a:t>
            </a:r>
            <a:r>
              <a:rPr lang="sr-Latn-CS" altLang="en-US" sz="3200" b="1">
                <a:solidFill>
                  <a:schemeClr val="tx1"/>
                </a:solidFill>
              </a:rPr>
              <a:t> </a:t>
            </a:r>
            <a:r>
              <a:rPr lang="en-US" altLang="en-US" sz="3200" b="1">
                <a:solidFill>
                  <a:schemeClr val="tx1"/>
                </a:solidFill>
              </a:rPr>
              <a:t>мидера</a:t>
            </a: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EA955C5D-7413-4757-9018-776783F065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3886200"/>
          </a:xfrm>
        </p:spPr>
        <p:txBody>
          <a:bodyPr/>
          <a:lstStyle/>
          <a:p>
            <a:pPr algn="just"/>
            <a:r>
              <a:rPr lang="en-US" altLang="en-US"/>
              <a:t>ТЛСО</a:t>
            </a:r>
            <a:r>
              <a:rPr lang="sl-SI" altLang="en-US"/>
              <a:t> </a:t>
            </a:r>
            <a:r>
              <a:rPr lang="en-US" altLang="en-US" i="1"/>
              <a:t>за</a:t>
            </a:r>
            <a:r>
              <a:rPr lang="sl-SI" altLang="en-US" i="1"/>
              <a:t> </a:t>
            </a:r>
            <a:r>
              <a:rPr lang="en-US" altLang="en-US" b="1" i="1"/>
              <a:t>сколиозу</a:t>
            </a:r>
            <a:r>
              <a:rPr lang="sl-SI" altLang="en-US" b="1"/>
              <a:t>.</a:t>
            </a:r>
          </a:p>
          <a:p>
            <a:pPr algn="just"/>
            <a:endParaRPr lang="sl-SI" altLang="en-US"/>
          </a:p>
          <a:p>
            <a:pPr algn="just"/>
            <a:r>
              <a:rPr lang="en-US" altLang="en-US"/>
              <a:t>ТЛСО</a:t>
            </a:r>
            <a:r>
              <a:rPr lang="sl-SI" altLang="en-US"/>
              <a:t> </a:t>
            </a:r>
            <a:r>
              <a:rPr lang="en-US" altLang="en-US" i="1"/>
              <a:t>за</a:t>
            </a:r>
            <a:r>
              <a:rPr lang="sl-SI" altLang="en-US" i="1"/>
              <a:t> </a:t>
            </a:r>
            <a:r>
              <a:rPr lang="en-US" altLang="en-US" b="1" i="1"/>
              <a:t>хиперкифозу</a:t>
            </a:r>
            <a:r>
              <a:rPr lang="sl-SI" altLang="en-US" b="1" i="1"/>
              <a:t>.</a:t>
            </a:r>
          </a:p>
          <a:p>
            <a:pPr algn="just"/>
            <a:endParaRPr lang="sl-SI" altLang="en-US" b="1" i="1"/>
          </a:p>
          <a:p>
            <a:pPr algn="just"/>
            <a:r>
              <a:rPr lang="en-US" altLang="en-US" b="1" i="1"/>
              <a:t>Имобилизацију</a:t>
            </a:r>
            <a:r>
              <a:rPr lang="sl-SI" altLang="en-US"/>
              <a:t> </a:t>
            </a:r>
            <a:r>
              <a:rPr lang="en-US" altLang="en-US"/>
              <a:t>тораколумбалног</a:t>
            </a:r>
            <a:r>
              <a:rPr lang="sl-SI" altLang="en-US"/>
              <a:t> </a:t>
            </a:r>
            <a:r>
              <a:rPr lang="en-US" altLang="en-US"/>
              <a:t>дела</a:t>
            </a:r>
            <a:r>
              <a:rPr lang="sl-SI" altLang="en-US"/>
              <a:t> </a:t>
            </a:r>
            <a:r>
              <a:rPr lang="en-US" altLang="en-US"/>
              <a:t>кичме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94"/>
    </mc:Choice>
    <mc:Fallback xmlns="">
      <p:transition spd="slow" advTm="1619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F609B44-B65A-47F0-9F73-FFCAB1D4CA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/>
              <a:t>ОРТОЗЕ</a:t>
            </a:r>
            <a:r>
              <a:rPr lang="sl-SI" altLang="en-US" b="1"/>
              <a:t> (</a:t>
            </a:r>
            <a:r>
              <a:rPr lang="en-US" altLang="en-US" b="1"/>
              <a:t>Ортотска</a:t>
            </a:r>
            <a:r>
              <a:rPr lang="sl-SI" altLang="en-US" b="1"/>
              <a:t> </a:t>
            </a:r>
            <a:r>
              <a:rPr lang="en-US" altLang="en-US" b="1"/>
              <a:t>средства</a:t>
            </a:r>
            <a:r>
              <a:rPr lang="sl-SI" altLang="en-US" b="1"/>
              <a:t>)</a:t>
            </a:r>
            <a:endParaRPr lang="en-US" altLang="en-US" b="1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643055D-9D3E-46A1-80EE-FE896AD52C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9530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</a:pPr>
            <a:endParaRPr lang="en-US" altLang="en-US" sz="4000"/>
          </a:p>
          <a:p>
            <a:pPr marL="533400" indent="-533400" eaLnBrk="1" hangingPunct="1">
              <a:lnSpc>
                <a:spcPct val="80000"/>
              </a:lnSpc>
            </a:pPr>
            <a:r>
              <a:rPr lang="en-US" altLang="en-US" sz="4000"/>
              <a:t>Ортозе</a:t>
            </a:r>
            <a:r>
              <a:rPr lang="sl-SI" altLang="en-US" sz="4000"/>
              <a:t> </a:t>
            </a:r>
            <a:r>
              <a:rPr lang="en-US" altLang="en-US" sz="4000"/>
              <a:t>делују</a:t>
            </a:r>
            <a:r>
              <a:rPr lang="sl-SI" altLang="en-US" sz="4000"/>
              <a:t>: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AutoNum type="alphaLcParenR"/>
            </a:pPr>
            <a:endParaRPr lang="en-US" altLang="en-US" sz="3600" b="1"/>
          </a:p>
          <a:p>
            <a:pPr marL="914400" lvl="1" indent="-457200" eaLnBrk="1" hangingPunct="1">
              <a:lnSpc>
                <a:spcPct val="80000"/>
              </a:lnSpc>
              <a:buFontTx/>
              <a:buAutoNum type="alphaLcParenR"/>
            </a:pPr>
            <a:r>
              <a:rPr lang="en-US" altLang="en-US" sz="3600" b="1"/>
              <a:t>Превентивно</a:t>
            </a:r>
            <a:r>
              <a:rPr lang="sl-SI" altLang="en-US" sz="3600"/>
              <a:t>, </a:t>
            </a:r>
          </a:p>
          <a:p>
            <a:pPr marL="914400" lvl="1" indent="-457200" eaLnBrk="1" hangingPunct="1">
              <a:lnSpc>
                <a:spcPct val="80000"/>
              </a:lnSpc>
              <a:buFontTx/>
              <a:buAutoNum type="alphaLcParenR"/>
            </a:pPr>
            <a:endParaRPr lang="en-US" altLang="en-US" sz="3600" b="1"/>
          </a:p>
          <a:p>
            <a:pPr marL="914400" lvl="1" indent="-457200" eaLnBrk="1" hangingPunct="1">
              <a:lnSpc>
                <a:spcPct val="80000"/>
              </a:lnSpc>
              <a:buFontTx/>
              <a:buAutoNum type="alphaLcParenR"/>
            </a:pPr>
            <a:r>
              <a:rPr lang="en-US" altLang="en-US" sz="3600" b="1"/>
              <a:t>Терапијски</a:t>
            </a:r>
            <a:endParaRPr lang="en-US" altLang="en-US" sz="36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747"/>
    </mc:Choice>
    <mc:Fallback xmlns="">
      <p:transition spd="slow" advTm="13974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2B103703-4697-4C39-9048-68DDF18111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en-US" sz="4000" b="1"/>
              <a:t>3.  </a:t>
            </a:r>
            <a:r>
              <a:rPr lang="en-US" altLang="en-US" sz="4000" b="1"/>
              <a:t>ОРТОЗЕ</a:t>
            </a:r>
            <a:r>
              <a:rPr lang="sl-SI" altLang="en-US" sz="4000" b="1"/>
              <a:t> </a:t>
            </a:r>
            <a:r>
              <a:rPr lang="en-US" altLang="en-US" sz="4000" b="1"/>
              <a:t>ЗА</a:t>
            </a:r>
            <a:r>
              <a:rPr lang="sl-SI" altLang="en-US" sz="4000" b="1"/>
              <a:t> </a:t>
            </a:r>
            <a:r>
              <a:rPr lang="en-US" altLang="en-US" sz="4000" b="1"/>
              <a:t>ЛУМБАЛНИ</a:t>
            </a:r>
            <a:r>
              <a:rPr lang="sl-SI" altLang="en-US" sz="4000" b="1"/>
              <a:t> </a:t>
            </a:r>
            <a:r>
              <a:rPr lang="en-US" altLang="en-US" sz="4000" b="1"/>
              <a:t>ДЕО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7883EFDC-CEED-42D5-A120-BED78627545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667000" y="1981200"/>
            <a:ext cx="4572000" cy="40386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 altLang="en-US"/>
              <a:t>КОРЗЕТИ</a:t>
            </a:r>
            <a:endParaRPr lang="sl-SI" altLang="en-US"/>
          </a:p>
          <a:p>
            <a:pPr marL="533400" indent="-533400">
              <a:buFontTx/>
              <a:buAutoNum type="arabicPeriod"/>
            </a:pPr>
            <a:endParaRPr lang="sl-SI" altLang="en-US"/>
          </a:p>
          <a:p>
            <a:pPr marL="533400" indent="-533400">
              <a:buFontTx/>
              <a:buAutoNum type="arabicPeriod"/>
            </a:pPr>
            <a:endParaRPr lang="sl-SI" altLang="en-US"/>
          </a:p>
          <a:p>
            <a:pPr marL="533400" indent="-533400">
              <a:buFontTx/>
              <a:buAutoNum type="arabicPeriod"/>
            </a:pPr>
            <a:endParaRPr lang="sl-SI" altLang="en-US"/>
          </a:p>
          <a:p>
            <a:pPr marL="533400" indent="-533400">
              <a:buFontTx/>
              <a:buAutoNum type="arabicPeriod"/>
            </a:pPr>
            <a:r>
              <a:rPr lang="en-US" altLang="en-US"/>
              <a:t>МИДЕРИ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94"/>
    </mc:Choice>
    <mc:Fallback xmlns="">
      <p:transition spd="slow" advTm="10359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C904DBCF-CC85-4E63-A181-6EE3B2B137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05800" cy="1676400"/>
          </a:xfrm>
        </p:spPr>
        <p:txBody>
          <a:bodyPr/>
          <a:lstStyle/>
          <a:p>
            <a:pPr eaLnBrk="1" hangingPunct="1"/>
            <a:r>
              <a:rPr lang="en-US" altLang="en-US" sz="3200" b="1"/>
              <a:t>У</a:t>
            </a:r>
            <a:r>
              <a:rPr lang="sl-SI" altLang="en-US" sz="3200" b="1"/>
              <a:t> </a:t>
            </a:r>
            <a:r>
              <a:rPr lang="en-US" altLang="en-US" sz="3200" b="1"/>
              <a:t>односу</a:t>
            </a:r>
            <a:r>
              <a:rPr lang="sl-SI" altLang="en-US" sz="3200" b="1"/>
              <a:t> </a:t>
            </a:r>
            <a:r>
              <a:rPr lang="en-US" altLang="en-US" sz="3200" b="1"/>
              <a:t>на</a:t>
            </a:r>
            <a:r>
              <a:rPr lang="sl-SI" altLang="en-US" sz="3200" b="1"/>
              <a:t> </a:t>
            </a:r>
            <a:r>
              <a:rPr lang="en-US" altLang="en-US" sz="3200" b="1"/>
              <a:t>сегмент</a:t>
            </a:r>
            <a:r>
              <a:rPr lang="sl-SI" altLang="en-US" sz="3200" b="1"/>
              <a:t> </a:t>
            </a:r>
            <a:r>
              <a:rPr lang="en-US" altLang="en-US" sz="3200" b="1"/>
              <a:t>тела</a:t>
            </a:r>
            <a:r>
              <a:rPr lang="sl-SI" altLang="en-US" sz="3200" b="1"/>
              <a:t>, </a:t>
            </a:r>
            <a:r>
              <a:rPr lang="en-US" altLang="en-US" sz="3200" b="1"/>
              <a:t>или</a:t>
            </a:r>
            <a:r>
              <a:rPr lang="sl-SI" altLang="en-US" sz="3200" b="1"/>
              <a:t> </a:t>
            </a:r>
            <a:r>
              <a:rPr lang="en-US" altLang="en-US" sz="3200" b="1"/>
              <a:t>део</a:t>
            </a:r>
            <a:r>
              <a:rPr lang="sl-SI" altLang="en-US" sz="3200" b="1"/>
              <a:t> </a:t>
            </a:r>
            <a:r>
              <a:rPr lang="en-US" altLang="en-US" sz="3200" b="1"/>
              <a:t>локомотроног</a:t>
            </a:r>
            <a:r>
              <a:rPr lang="sl-SI" altLang="en-US" sz="3200" b="1"/>
              <a:t> </a:t>
            </a:r>
            <a:r>
              <a:rPr lang="en-US" altLang="en-US" sz="3200" b="1"/>
              <a:t>апарата</a:t>
            </a:r>
            <a:r>
              <a:rPr lang="sl-SI" altLang="en-US" sz="3200" b="1"/>
              <a:t>, </a:t>
            </a:r>
            <a:r>
              <a:rPr lang="en-US" altLang="en-US" sz="3200" b="1"/>
              <a:t>за</a:t>
            </a:r>
            <a:r>
              <a:rPr lang="sl-SI" altLang="en-US" sz="3200" b="1"/>
              <a:t> </a:t>
            </a:r>
            <a:r>
              <a:rPr lang="en-US" altLang="en-US" sz="3200" b="1"/>
              <a:t>који</a:t>
            </a:r>
            <a:r>
              <a:rPr lang="sl-SI" altLang="en-US" sz="3200" b="1"/>
              <a:t> </a:t>
            </a:r>
            <a:r>
              <a:rPr lang="en-US" altLang="en-US" sz="3200" b="1"/>
              <a:t>се</a:t>
            </a:r>
            <a:r>
              <a:rPr lang="sl-SI" altLang="en-US" sz="3200" b="1"/>
              <a:t> </a:t>
            </a:r>
            <a:r>
              <a:rPr lang="en-US" altLang="en-US" sz="3200" b="1"/>
              <a:t>користе</a:t>
            </a:r>
            <a:r>
              <a:rPr lang="sl-SI" altLang="en-US" sz="3200" b="1"/>
              <a:t> </a:t>
            </a:r>
            <a:r>
              <a:rPr lang="en-US" altLang="en-US" sz="3200" b="1"/>
              <a:t>ортозе</a:t>
            </a:r>
            <a:r>
              <a:rPr lang="sl-SI" altLang="en-US" sz="3200" b="1"/>
              <a:t> </a:t>
            </a:r>
            <a:r>
              <a:rPr lang="en-US" altLang="en-US" sz="3200" b="1"/>
              <a:t>се</a:t>
            </a:r>
            <a:r>
              <a:rPr lang="sl-SI" altLang="en-US" sz="3200" b="1"/>
              <a:t> </a:t>
            </a:r>
            <a:r>
              <a:rPr lang="en-US" altLang="en-US" sz="3200" b="1"/>
              <a:t>могу</a:t>
            </a:r>
            <a:r>
              <a:rPr lang="sl-SI" altLang="en-US" sz="3200" b="1"/>
              <a:t> </a:t>
            </a:r>
            <a:r>
              <a:rPr lang="en-US" altLang="en-US" sz="3200" b="1"/>
              <a:t>поделити</a:t>
            </a:r>
            <a:r>
              <a:rPr lang="sl-SI" altLang="en-US" sz="3200" b="1"/>
              <a:t> </a:t>
            </a:r>
            <a:r>
              <a:rPr lang="en-US" altLang="en-US" sz="3200" b="1"/>
              <a:t>на</a:t>
            </a:r>
            <a:r>
              <a:rPr lang="sl-SI" altLang="en-US" sz="3200" b="1"/>
              <a:t>:</a:t>
            </a:r>
            <a:endParaRPr lang="en-US" altLang="en-US" sz="3200" b="1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A50485AF-4FF9-479A-BE2A-AFF1A065E3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95400" y="2209800"/>
            <a:ext cx="7391400" cy="3916363"/>
          </a:xfrm>
        </p:spPr>
        <p:txBody>
          <a:bodyPr/>
          <a:lstStyle/>
          <a:p>
            <a:pPr marL="812800" indent="-812800" eaLnBrk="1" hangingPunct="1">
              <a:buFontTx/>
              <a:buAutoNum type="romanUcPeriod"/>
            </a:pP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за</a:t>
            </a:r>
            <a:r>
              <a:rPr lang="sl-SI" altLang="en-US"/>
              <a:t> </a:t>
            </a:r>
            <a:r>
              <a:rPr lang="en-US" altLang="en-US"/>
              <a:t>горње</a:t>
            </a:r>
            <a:r>
              <a:rPr lang="sl-SI" altLang="en-US"/>
              <a:t> </a:t>
            </a:r>
            <a:r>
              <a:rPr lang="en-US" altLang="en-US"/>
              <a:t>екстремитете</a:t>
            </a:r>
            <a:endParaRPr lang="sl-SI" altLang="en-US"/>
          </a:p>
          <a:p>
            <a:pPr marL="812800" indent="-812800" eaLnBrk="1" hangingPunct="1">
              <a:buFontTx/>
              <a:buAutoNum type="romanUcPeriod"/>
            </a:pP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за</a:t>
            </a:r>
            <a:r>
              <a:rPr lang="sl-SI" altLang="en-US"/>
              <a:t> </a:t>
            </a:r>
            <a:r>
              <a:rPr lang="en-US" altLang="en-US"/>
              <a:t>доње</a:t>
            </a:r>
            <a:r>
              <a:rPr lang="sl-SI" altLang="en-US"/>
              <a:t> </a:t>
            </a:r>
            <a:r>
              <a:rPr lang="en-US" altLang="en-US"/>
              <a:t>екстремитете</a:t>
            </a:r>
            <a:r>
              <a:rPr lang="sl-SI" altLang="en-US"/>
              <a:t>.</a:t>
            </a:r>
          </a:p>
          <a:p>
            <a:pPr marL="812800" indent="-812800" eaLnBrk="1" hangingPunct="1">
              <a:buFontTx/>
              <a:buAutoNum type="romanUcPeriod"/>
            </a:pP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за</a:t>
            </a:r>
            <a:r>
              <a:rPr lang="sl-SI" altLang="en-US"/>
              <a:t> </a:t>
            </a:r>
            <a:r>
              <a:rPr lang="en-US" altLang="en-US"/>
              <a:t>кичмени</a:t>
            </a:r>
            <a:r>
              <a:rPr lang="sl-SI" altLang="en-US"/>
              <a:t> </a:t>
            </a:r>
            <a:r>
              <a:rPr lang="en-US" altLang="en-US"/>
              <a:t>стуб</a:t>
            </a:r>
            <a:r>
              <a:rPr lang="sl-SI" altLang="en-US"/>
              <a:t> (</a:t>
            </a:r>
            <a:r>
              <a:rPr lang="en-US" altLang="en-US"/>
              <a:t>спиналне</a:t>
            </a:r>
            <a:r>
              <a:rPr lang="sl-SI" altLang="en-US"/>
              <a:t> </a:t>
            </a:r>
            <a:r>
              <a:rPr lang="en-US" altLang="en-US"/>
              <a:t>ортозе</a:t>
            </a:r>
            <a:r>
              <a:rPr lang="sl-SI" altLang="en-US"/>
              <a:t>) </a:t>
            </a:r>
          </a:p>
          <a:p>
            <a:pPr marL="812800" indent="-812800" eaLnBrk="1" hangingPunct="1">
              <a:buFontTx/>
              <a:buAutoNum type="romanUcPeriod"/>
            </a:pPr>
            <a:r>
              <a:rPr lang="en-US" altLang="en-US"/>
              <a:t>Ортозе</a:t>
            </a:r>
            <a:r>
              <a:rPr lang="sl-SI" altLang="en-US"/>
              <a:t> </a:t>
            </a:r>
            <a:r>
              <a:rPr lang="en-US" altLang="en-US"/>
              <a:t>за</a:t>
            </a:r>
            <a:r>
              <a:rPr lang="sl-SI" altLang="en-US"/>
              <a:t> </a:t>
            </a:r>
            <a:r>
              <a:rPr lang="en-US" altLang="en-US"/>
              <a:t>лечење</a:t>
            </a:r>
            <a:r>
              <a:rPr lang="sl-SI" altLang="en-US"/>
              <a:t> </a:t>
            </a:r>
            <a:r>
              <a:rPr lang="en-US" altLang="en-US"/>
              <a:t>урођених</a:t>
            </a:r>
            <a:r>
              <a:rPr lang="sl-SI" altLang="en-US"/>
              <a:t> </a:t>
            </a:r>
            <a:r>
              <a:rPr lang="en-US" altLang="en-US"/>
              <a:t>ишчашења</a:t>
            </a:r>
            <a:r>
              <a:rPr lang="sl-SI" altLang="en-US"/>
              <a:t> </a:t>
            </a:r>
            <a:r>
              <a:rPr lang="en-US" altLang="en-US"/>
              <a:t>кукова</a:t>
            </a:r>
            <a:r>
              <a:rPr lang="sl-SI" altLang="en-US"/>
              <a:t> </a:t>
            </a:r>
            <a:r>
              <a:rPr lang="en-US" altLang="en-US"/>
              <a:t>код</a:t>
            </a:r>
            <a:r>
              <a:rPr lang="sl-SI" altLang="en-US"/>
              <a:t> </a:t>
            </a:r>
            <a:r>
              <a:rPr lang="en-US" altLang="en-US"/>
              <a:t>деце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31"/>
    </mc:Choice>
    <mc:Fallback xmlns="">
      <p:transition spd="slow" advTm="4603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4DB0F71-1AB2-4197-BE49-EE611CF881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15963"/>
          </a:xfrm>
        </p:spPr>
        <p:txBody>
          <a:bodyPr/>
          <a:lstStyle/>
          <a:p>
            <a:pPr eaLnBrk="1" hangingPunct="1"/>
            <a:r>
              <a:rPr lang="en-US" altLang="en-US" sz="4000" b="1"/>
              <a:t>I</a:t>
            </a:r>
            <a:r>
              <a:rPr lang="sl-SI" altLang="en-US" sz="4000" b="1"/>
              <a:t>  </a:t>
            </a:r>
            <a:r>
              <a:rPr lang="en-US" altLang="en-US" sz="4000" b="1"/>
              <a:t>ОРТОЗЕ</a:t>
            </a:r>
            <a:r>
              <a:rPr lang="sl-SI" altLang="en-US" sz="4000" b="1"/>
              <a:t> </a:t>
            </a:r>
            <a:r>
              <a:rPr lang="en-US" altLang="en-US" sz="4000" b="1"/>
              <a:t> ЗА</a:t>
            </a:r>
            <a:r>
              <a:rPr lang="sl-SI" altLang="en-US" sz="4000" b="1"/>
              <a:t> </a:t>
            </a:r>
            <a:r>
              <a:rPr lang="en-US" altLang="en-US" sz="4000" b="1"/>
              <a:t>  Г.Е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4EA0400-AF3C-4F23-B5E0-BCEAB2A76E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78486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/>
              <a:t>Ортозе</a:t>
            </a:r>
            <a:r>
              <a:rPr lang="sl-SI" altLang="en-US" sz="2400"/>
              <a:t> </a:t>
            </a:r>
            <a:r>
              <a:rPr lang="en-US" altLang="en-US" sz="2400"/>
              <a:t>за</a:t>
            </a:r>
            <a:r>
              <a:rPr lang="sl-SI" altLang="en-US" sz="2400"/>
              <a:t> </a:t>
            </a:r>
            <a:r>
              <a:rPr lang="en-US" altLang="en-US" sz="2400"/>
              <a:t>горње</a:t>
            </a:r>
            <a:r>
              <a:rPr lang="sl-SI" altLang="en-US" sz="2400"/>
              <a:t> </a:t>
            </a:r>
            <a:r>
              <a:rPr lang="en-US" altLang="en-US" sz="2400"/>
              <a:t>екстремитете</a:t>
            </a:r>
            <a:r>
              <a:rPr lang="sl-SI" altLang="en-US" sz="2400"/>
              <a:t> </a:t>
            </a:r>
            <a:r>
              <a:rPr lang="en-US" altLang="en-US" sz="2400"/>
              <a:t>се</a:t>
            </a:r>
            <a:r>
              <a:rPr lang="sl-SI" altLang="en-US" sz="2400"/>
              <a:t> </a:t>
            </a:r>
            <a:r>
              <a:rPr lang="en-US" altLang="en-US" sz="2400"/>
              <a:t>називају</a:t>
            </a:r>
            <a:r>
              <a:rPr lang="sl-SI" altLang="en-US" sz="2400"/>
              <a:t> </a:t>
            </a:r>
            <a:r>
              <a:rPr lang="en-US" altLang="en-US" sz="2400" b="1" u="sng"/>
              <a:t>сплинтови</a:t>
            </a:r>
            <a:r>
              <a:rPr lang="sl-SI" altLang="en-US" sz="2400"/>
              <a:t>. </a:t>
            </a:r>
            <a:r>
              <a:rPr lang="en-US" altLang="en-US" sz="2400"/>
              <a:t>Служе</a:t>
            </a:r>
            <a:r>
              <a:rPr lang="sl-SI" altLang="en-US" sz="240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Заштити</a:t>
            </a:r>
            <a:r>
              <a:rPr lang="sl-SI" altLang="en-US" sz="2200"/>
              <a:t> </a:t>
            </a:r>
            <a:r>
              <a:rPr lang="en-US" altLang="en-US" sz="2200"/>
              <a:t>инфламираних</a:t>
            </a:r>
            <a:r>
              <a:rPr lang="sl-SI" altLang="en-US" sz="2200"/>
              <a:t> </a:t>
            </a:r>
            <a:r>
              <a:rPr lang="en-US" altLang="en-US" sz="2200"/>
              <a:t>зглобова</a:t>
            </a:r>
            <a:r>
              <a:rPr lang="sl-SI" altLang="en-US" sz="2200"/>
              <a:t> </a:t>
            </a:r>
            <a:r>
              <a:rPr lang="en-US" altLang="en-US" sz="2200"/>
              <a:t>од</a:t>
            </a:r>
            <a:r>
              <a:rPr lang="sl-SI" altLang="en-US" sz="2200"/>
              <a:t> </a:t>
            </a:r>
            <a:r>
              <a:rPr lang="en-US" altLang="en-US" sz="2200"/>
              <a:t>истезања</a:t>
            </a:r>
            <a:r>
              <a:rPr lang="sl-SI" altLang="en-US" sz="220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подупирању</a:t>
            </a:r>
            <a:r>
              <a:rPr lang="sl-SI" altLang="en-US" sz="2200"/>
              <a:t> </a:t>
            </a:r>
            <a:r>
              <a:rPr lang="en-US" altLang="en-US" sz="2200"/>
              <a:t>одузетог</a:t>
            </a:r>
            <a:r>
              <a:rPr lang="sl-SI" altLang="en-US" sz="2200"/>
              <a:t> </a:t>
            </a:r>
            <a:r>
              <a:rPr lang="en-US" altLang="en-US" sz="2200"/>
              <a:t>дела</a:t>
            </a:r>
            <a:r>
              <a:rPr lang="sl-SI" altLang="en-US" sz="2200"/>
              <a:t> </a:t>
            </a:r>
            <a:r>
              <a:rPr lang="en-US" altLang="en-US" sz="2200"/>
              <a:t>екстремитета</a:t>
            </a:r>
            <a:r>
              <a:rPr lang="sl-SI" altLang="en-US" sz="220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спречавању</a:t>
            </a:r>
            <a:r>
              <a:rPr lang="sl-SI" altLang="en-US" sz="2200"/>
              <a:t> </a:t>
            </a:r>
            <a:r>
              <a:rPr lang="en-US" altLang="en-US" sz="2200"/>
              <a:t>контрактура</a:t>
            </a:r>
            <a:r>
              <a:rPr lang="sl-SI" altLang="en-US" sz="2200"/>
              <a:t> </a:t>
            </a:r>
            <a:r>
              <a:rPr lang="en-US" altLang="en-US" sz="2200"/>
              <a:t>код</a:t>
            </a:r>
            <a:r>
              <a:rPr lang="sl-SI" altLang="en-US" sz="2200"/>
              <a:t> </a:t>
            </a:r>
            <a:r>
              <a:rPr lang="en-US" altLang="en-US" sz="2200"/>
              <a:t>млитаве</a:t>
            </a:r>
            <a:r>
              <a:rPr lang="sl-SI" altLang="en-US" sz="2200"/>
              <a:t> </a:t>
            </a:r>
            <a:r>
              <a:rPr lang="en-US" altLang="en-US" sz="2200"/>
              <a:t>одузетости</a:t>
            </a:r>
            <a:r>
              <a:rPr lang="sl-SI" altLang="en-US" sz="220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заштити</a:t>
            </a:r>
            <a:r>
              <a:rPr lang="sl-SI" altLang="en-US" sz="2200"/>
              <a:t> </a:t>
            </a:r>
            <a:r>
              <a:rPr lang="en-US" altLang="en-US" sz="2200"/>
              <a:t>од</a:t>
            </a:r>
            <a:r>
              <a:rPr lang="sl-SI" altLang="en-US" sz="2200"/>
              <a:t> </a:t>
            </a:r>
            <a:r>
              <a:rPr lang="en-US" altLang="en-US" sz="2200"/>
              <a:t>бола</a:t>
            </a:r>
            <a:r>
              <a:rPr lang="sl-SI" altLang="en-US" sz="220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замени</a:t>
            </a:r>
            <a:r>
              <a:rPr lang="sl-SI" altLang="en-US" sz="2200"/>
              <a:t> </a:t>
            </a:r>
            <a:r>
              <a:rPr lang="en-US" altLang="en-US" sz="2200"/>
              <a:t>извесних</a:t>
            </a:r>
            <a:r>
              <a:rPr lang="sl-SI" altLang="en-US" sz="2200"/>
              <a:t> </a:t>
            </a:r>
            <a:r>
              <a:rPr lang="en-US" altLang="en-US" sz="2200"/>
              <a:t>функција</a:t>
            </a:r>
            <a:r>
              <a:rPr lang="sl-SI" altLang="en-US" sz="2200"/>
              <a:t> </a:t>
            </a:r>
            <a:r>
              <a:rPr lang="en-US" altLang="en-US" sz="2200"/>
              <a:t>шаке</a:t>
            </a:r>
            <a:r>
              <a:rPr lang="sl-SI" altLang="en-US" sz="2200"/>
              <a:t> </a:t>
            </a:r>
            <a:r>
              <a:rPr lang="en-US" altLang="en-US" sz="2200"/>
              <a:t>и</a:t>
            </a:r>
            <a:r>
              <a:rPr lang="sl-SI" altLang="en-US" sz="2200"/>
              <a:t> </a:t>
            </a:r>
            <a:r>
              <a:rPr lang="en-US" altLang="en-US" sz="2200"/>
              <a:t>др</a:t>
            </a:r>
            <a:r>
              <a:rPr lang="sl-SI" altLang="en-US" sz="2200"/>
              <a:t>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200" b="1" u="sng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b="1" u="sng"/>
              <a:t>Израђују</a:t>
            </a:r>
            <a:r>
              <a:rPr lang="sl-SI" altLang="en-US" sz="2400" b="1" u="sng"/>
              <a:t> </a:t>
            </a:r>
            <a:r>
              <a:rPr lang="en-US" altLang="en-US" sz="2400" b="1" u="sng"/>
              <a:t>се</a:t>
            </a:r>
            <a:r>
              <a:rPr lang="sl-SI" altLang="en-US" sz="2400" b="1" u="sng"/>
              <a:t> </a:t>
            </a:r>
            <a:r>
              <a:rPr lang="en-US" altLang="en-US" sz="2400" b="1" u="sng"/>
              <a:t>од</a:t>
            </a:r>
            <a:r>
              <a:rPr lang="sl-SI" altLang="en-US" sz="2400" b="1" u="sng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пластике</a:t>
            </a:r>
            <a:endParaRPr lang="sl-SI" altLang="en-US" sz="220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гипса</a:t>
            </a:r>
            <a:endParaRPr lang="sl-SI" altLang="en-US" sz="2200"/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алуминијума</a:t>
            </a:r>
            <a:r>
              <a:rPr lang="sl-SI" altLang="en-US" sz="220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200"/>
              <a:t>гумених</a:t>
            </a:r>
            <a:r>
              <a:rPr lang="sl-SI" altLang="en-US" sz="2200"/>
              <a:t> </a:t>
            </a:r>
            <a:r>
              <a:rPr lang="en-US" altLang="en-US" sz="2200"/>
              <a:t>и</a:t>
            </a:r>
            <a:r>
              <a:rPr lang="sl-SI" altLang="en-US" sz="2200"/>
              <a:t> </a:t>
            </a:r>
            <a:r>
              <a:rPr lang="en-US" altLang="en-US" sz="2200"/>
              <a:t>челичних</a:t>
            </a:r>
            <a:r>
              <a:rPr lang="sl-SI" altLang="en-US" sz="2200"/>
              <a:t> </a:t>
            </a:r>
            <a:r>
              <a:rPr lang="en-US" altLang="en-US" sz="2200"/>
              <a:t>трака</a:t>
            </a:r>
            <a:r>
              <a:rPr lang="sl-SI" altLang="en-US" sz="2200"/>
              <a:t> </a:t>
            </a:r>
            <a:r>
              <a:rPr lang="en-US" altLang="en-US" sz="2200"/>
              <a:t>и</a:t>
            </a:r>
            <a:r>
              <a:rPr lang="sl-SI" altLang="en-US" sz="2200"/>
              <a:t> </a:t>
            </a:r>
            <a:r>
              <a:rPr lang="en-US" altLang="en-US" sz="2200"/>
              <a:t>др</a:t>
            </a:r>
            <a:r>
              <a:rPr lang="sl-SI" altLang="en-US" sz="2200"/>
              <a:t>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400" b="1" u="sng"/>
              <a:t>Деле</a:t>
            </a:r>
            <a:r>
              <a:rPr lang="sl-SI" altLang="en-US" sz="2400" b="1" u="sng"/>
              <a:t> </a:t>
            </a:r>
            <a:r>
              <a:rPr lang="en-US" altLang="en-US" sz="2400" b="1" u="sng"/>
              <a:t>се</a:t>
            </a:r>
            <a:r>
              <a:rPr lang="sl-SI" altLang="en-US" sz="2400" b="1" u="sng"/>
              <a:t> </a:t>
            </a:r>
            <a:r>
              <a:rPr lang="en-US" altLang="en-US" sz="2400" b="1" u="sng"/>
              <a:t>на</a:t>
            </a:r>
            <a:r>
              <a:rPr lang="sl-SI" altLang="en-US" sz="2400" b="1" u="sng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b="1"/>
              <a:t>Стабилизационе</a:t>
            </a:r>
            <a:r>
              <a:rPr lang="sl-SI" altLang="en-US" sz="1600" b="1"/>
              <a:t> </a:t>
            </a:r>
            <a:r>
              <a:rPr lang="en-US" altLang="en-US" sz="1600" b="1"/>
              <a:t>и</a:t>
            </a:r>
            <a:r>
              <a:rPr lang="sl-SI" altLang="en-US" sz="1600" b="1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1600" b="1"/>
              <a:t>Динамичке</a:t>
            </a:r>
            <a:r>
              <a:rPr lang="sl-SI" altLang="en-US" sz="1600" b="1"/>
              <a:t> </a:t>
            </a:r>
            <a:r>
              <a:rPr lang="en-US" altLang="en-US" sz="1600" b="1"/>
              <a:t>сплинтове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217"/>
    </mc:Choice>
    <mc:Fallback xmlns="">
      <p:transition spd="slow" advTm="6121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E74ADFB4-0708-4057-B908-542077ADAA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l-SI" altLang="en-US" sz="4000" b="1"/>
              <a:t>1. </a:t>
            </a:r>
            <a:r>
              <a:rPr lang="en-US" altLang="en-US" sz="4000" b="1"/>
              <a:t>СТАБИЛИЗАЦИОНИ</a:t>
            </a:r>
            <a:r>
              <a:rPr lang="sl-SI" altLang="en-US" sz="4000" b="1"/>
              <a:t> </a:t>
            </a:r>
            <a:r>
              <a:rPr lang="en-US" altLang="en-US" sz="4000" b="1"/>
              <a:t>СПЛИНТОВИ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2A21070A-E115-458A-8939-9124655AD1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297363"/>
          </a:xfrm>
        </p:spPr>
        <p:txBody>
          <a:bodyPr/>
          <a:lstStyle/>
          <a:p>
            <a:pPr eaLnBrk="1" hangingPunct="1"/>
            <a:r>
              <a:rPr lang="en-US" altLang="en-US"/>
              <a:t>Стабилизациони</a:t>
            </a:r>
            <a:r>
              <a:rPr lang="sl-SI" altLang="en-US"/>
              <a:t> </a:t>
            </a:r>
            <a:r>
              <a:rPr lang="en-US" altLang="en-US"/>
              <a:t>сплинтови</a:t>
            </a:r>
            <a:r>
              <a:rPr lang="sl-SI" altLang="en-US"/>
              <a:t> </a:t>
            </a:r>
            <a:r>
              <a:rPr lang="en-US" altLang="en-US"/>
              <a:t>се</a:t>
            </a:r>
            <a:r>
              <a:rPr lang="sl-SI" altLang="en-US"/>
              <a:t> </a:t>
            </a:r>
            <a:r>
              <a:rPr lang="en-US" altLang="en-US"/>
              <a:t>понашају</a:t>
            </a:r>
            <a:r>
              <a:rPr lang="sl-SI" altLang="en-US"/>
              <a:t> </a:t>
            </a:r>
            <a:r>
              <a:rPr lang="en-US" altLang="en-US"/>
              <a:t>као</a:t>
            </a:r>
            <a:r>
              <a:rPr lang="sl-SI" altLang="en-US"/>
              <a:t> </a:t>
            </a:r>
            <a:r>
              <a:rPr lang="en-US" altLang="en-US"/>
              <a:t>апарати</a:t>
            </a:r>
            <a:r>
              <a:rPr lang="sl-SI" altLang="en-US"/>
              <a:t>, </a:t>
            </a:r>
            <a:r>
              <a:rPr lang="en-US" altLang="en-US"/>
              <a:t>обезбеђујући</a:t>
            </a:r>
            <a:r>
              <a:rPr lang="sl-SI" altLang="en-US"/>
              <a:t> </a:t>
            </a:r>
            <a:r>
              <a:rPr lang="en-US" altLang="en-US"/>
              <a:t>стабилизацију</a:t>
            </a:r>
            <a:r>
              <a:rPr lang="sl-SI" altLang="en-US"/>
              <a:t> </a:t>
            </a:r>
            <a:r>
              <a:rPr lang="en-US" altLang="en-US"/>
              <a:t>појединих</a:t>
            </a:r>
            <a:r>
              <a:rPr lang="sl-SI" altLang="en-US"/>
              <a:t> </a:t>
            </a:r>
            <a:r>
              <a:rPr lang="en-US" altLang="en-US"/>
              <a:t>зглобова</a:t>
            </a:r>
            <a:r>
              <a:rPr lang="sl-SI" altLang="en-US"/>
              <a:t> </a:t>
            </a:r>
            <a:r>
              <a:rPr lang="en-US" altLang="en-US"/>
              <a:t>горњег</a:t>
            </a:r>
            <a:r>
              <a:rPr lang="sl-SI" altLang="en-US"/>
              <a:t> </a:t>
            </a:r>
            <a:r>
              <a:rPr lang="en-US" altLang="en-US"/>
              <a:t>екстремитета</a:t>
            </a:r>
            <a:r>
              <a:rPr lang="sl-SI" altLang="en-US"/>
              <a:t> </a:t>
            </a:r>
            <a:r>
              <a:rPr lang="en-US" altLang="en-US"/>
              <a:t>и</a:t>
            </a:r>
            <a:r>
              <a:rPr lang="sl-SI" altLang="en-US"/>
              <a:t> </a:t>
            </a:r>
            <a:r>
              <a:rPr lang="en-US" altLang="en-US"/>
              <a:t>то</a:t>
            </a:r>
            <a:r>
              <a:rPr lang="sl-SI" altLang="en-US"/>
              <a:t>:</a:t>
            </a:r>
          </a:p>
          <a:p>
            <a:pPr lvl="1" eaLnBrk="1" hangingPunct="1"/>
            <a:r>
              <a:rPr lang="en-US" altLang="en-US"/>
              <a:t>раменог</a:t>
            </a:r>
            <a:endParaRPr lang="sl-SI" altLang="en-US"/>
          </a:p>
          <a:p>
            <a:pPr lvl="1" eaLnBrk="1" hangingPunct="1"/>
            <a:r>
              <a:rPr lang="en-US" altLang="en-US"/>
              <a:t>ручног</a:t>
            </a:r>
            <a:r>
              <a:rPr lang="sl-SI" altLang="en-US"/>
              <a:t> </a:t>
            </a:r>
            <a:r>
              <a:rPr lang="en-US" altLang="en-US"/>
              <a:t>и</a:t>
            </a:r>
            <a:r>
              <a:rPr lang="sl-SI" altLang="en-US"/>
              <a:t> </a:t>
            </a:r>
            <a:r>
              <a:rPr lang="en-US" altLang="en-US"/>
              <a:t>шаке</a:t>
            </a:r>
            <a:endParaRPr lang="sl-SI" altLang="en-US"/>
          </a:p>
          <a:p>
            <a:pPr lvl="1" eaLnBrk="1" hangingPunct="1"/>
            <a:r>
              <a:rPr lang="en-US" altLang="en-US"/>
              <a:t>а</a:t>
            </a:r>
            <a:r>
              <a:rPr lang="sl-SI" altLang="en-US"/>
              <a:t> </a:t>
            </a:r>
            <a:r>
              <a:rPr lang="en-US" altLang="en-US"/>
              <a:t>ређе</a:t>
            </a:r>
            <a:r>
              <a:rPr lang="sl-SI" altLang="en-US"/>
              <a:t> </a:t>
            </a:r>
            <a:r>
              <a:rPr lang="en-US" altLang="en-US"/>
              <a:t>и</a:t>
            </a:r>
            <a:r>
              <a:rPr lang="sl-SI" altLang="en-US"/>
              <a:t> </a:t>
            </a:r>
            <a:r>
              <a:rPr lang="en-US" altLang="en-US"/>
              <a:t>лакатног</a:t>
            </a:r>
            <a:r>
              <a:rPr lang="sl-SI" altLang="en-US"/>
              <a:t> </a:t>
            </a:r>
            <a:r>
              <a:rPr lang="en-US" altLang="en-US"/>
              <a:t>зглоба</a:t>
            </a:r>
            <a:r>
              <a:rPr lang="sl-SI" altLang="en-US"/>
              <a:t>.</a:t>
            </a:r>
            <a:endParaRPr lang="en-US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72"/>
    </mc:Choice>
    <mc:Fallback xmlns="">
      <p:transition spd="slow" advTm="2267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606BE2B-D9AC-4ED9-AA3F-DC6230A8F7B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457200"/>
            <a:ext cx="8458200" cy="5440363"/>
          </a:xfrm>
        </p:spPr>
        <p:txBody>
          <a:bodyPr/>
          <a:lstStyle/>
          <a:p>
            <a:pPr eaLnBrk="1" hangingPunct="1"/>
            <a:r>
              <a:rPr lang="en-US" altLang="en-US" sz="4000" b="1" dirty="0" err="1"/>
              <a:t>Митела</a:t>
            </a:r>
            <a:r>
              <a:rPr lang="en-US" altLang="en-US" sz="4000" b="1" dirty="0"/>
              <a:t> </a:t>
            </a:r>
            <a:r>
              <a:rPr lang="en-US" altLang="en-US" sz="4000" b="1" dirty="0" err="1"/>
              <a:t>за</a:t>
            </a:r>
            <a:r>
              <a:rPr lang="en-US" altLang="en-US" sz="4000" b="1" dirty="0"/>
              <a:t> </a:t>
            </a:r>
            <a:r>
              <a:rPr lang="en-US" altLang="en-US" sz="4000" b="1" dirty="0" err="1"/>
              <a:t>рамени</a:t>
            </a:r>
            <a:r>
              <a:rPr lang="en-US" altLang="en-US" sz="4000" b="1" dirty="0"/>
              <a:t> </a:t>
            </a:r>
            <a:r>
              <a:rPr lang="en-US" altLang="en-US" sz="4000" b="1" dirty="0" err="1"/>
              <a:t>појас</a:t>
            </a:r>
            <a:br>
              <a:rPr lang="en-US" altLang="en-US" sz="4000" b="1" dirty="0"/>
            </a:br>
            <a:br>
              <a:rPr lang="en-US" altLang="en-US" sz="4000" b="1" dirty="0"/>
            </a:br>
            <a:br>
              <a:rPr lang="en-US" altLang="en-US" sz="4000" b="1" dirty="0"/>
            </a:br>
            <a:br>
              <a:rPr lang="en-US" altLang="en-US" sz="4000" b="1" dirty="0"/>
            </a:br>
            <a:r>
              <a:rPr lang="en-US" altLang="en-US" sz="4000" dirty="0" err="1"/>
              <a:t>Подлакатне</a:t>
            </a:r>
            <a:r>
              <a:rPr lang="sr-Latn-CS" altLang="en-US" sz="4000" dirty="0"/>
              <a:t> </a:t>
            </a:r>
            <a:r>
              <a:rPr lang="en-US" altLang="en-US" sz="4000" dirty="0" err="1"/>
              <a:t>ортозе</a:t>
            </a:r>
            <a:br>
              <a:rPr lang="sr-Latn-CS" altLang="en-US" sz="4000" dirty="0"/>
            </a:br>
            <a:br>
              <a:rPr lang="nb-NO" altLang="en-US" sz="4000" dirty="0"/>
            </a:br>
            <a:r>
              <a:rPr lang="en-US" altLang="en-US" sz="3200" dirty="0" err="1"/>
              <a:t>Oртоза</a:t>
            </a:r>
            <a:r>
              <a:rPr lang="sl-SI" altLang="en-US" sz="3200" dirty="0"/>
              <a:t> </a:t>
            </a:r>
            <a:r>
              <a:rPr lang="en-US" altLang="en-US" sz="3200" dirty="0" err="1"/>
              <a:t>код</a:t>
            </a:r>
            <a:r>
              <a:rPr lang="sl-SI" altLang="en-US" sz="3200" dirty="0"/>
              <a:t> </a:t>
            </a:r>
            <a:r>
              <a:rPr lang="en-US" altLang="en-US" sz="3200" dirty="0" err="1"/>
              <a:t>тениског</a:t>
            </a:r>
            <a:r>
              <a:rPr lang="sl-SI" altLang="en-US" sz="3200" dirty="0"/>
              <a:t> </a:t>
            </a:r>
            <a:r>
              <a:rPr lang="en-US" altLang="en-US" sz="3200" dirty="0" err="1"/>
              <a:t>лакта</a:t>
            </a:r>
            <a:endParaRPr lang="en-US" altLang="en-US" sz="3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854"/>
    </mc:Choice>
    <mc:Fallback xmlns="">
      <p:transition spd="slow" advTm="20585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C9688A0C-ABFB-4E60-8DE9-865B8841289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 eaLnBrk="1" hangingPunct="1"/>
            <a:r>
              <a:rPr lang="en-US" altLang="en-US" sz="3200" b="1"/>
              <a:t>Ортоза</a:t>
            </a:r>
            <a:r>
              <a:rPr lang="sl-SI" altLang="en-US" sz="3200" b="1"/>
              <a:t> </a:t>
            </a:r>
            <a:r>
              <a:rPr lang="en-US" altLang="en-US" sz="3200" b="1"/>
              <a:t>за</a:t>
            </a:r>
            <a:r>
              <a:rPr lang="sl-SI" altLang="en-US" sz="3200" b="1"/>
              <a:t> </a:t>
            </a:r>
            <a:r>
              <a:rPr lang="en-US" altLang="en-US" sz="3200" b="1"/>
              <a:t>стабилизацију</a:t>
            </a:r>
            <a:r>
              <a:rPr lang="sl-SI" altLang="en-US" sz="3200" b="1"/>
              <a:t> </a:t>
            </a:r>
            <a:r>
              <a:rPr lang="en-US" altLang="en-US" sz="3200" b="1"/>
              <a:t>ручног</a:t>
            </a:r>
            <a:r>
              <a:rPr lang="sl-SI" altLang="en-US" sz="3200" b="1"/>
              <a:t> </a:t>
            </a:r>
            <a:r>
              <a:rPr lang="en-US" altLang="en-US" sz="3200" b="1"/>
              <a:t>зглоба</a:t>
            </a:r>
            <a:br>
              <a:rPr lang="en-US" altLang="en-US" sz="3200" b="1"/>
            </a:br>
            <a:br>
              <a:rPr lang="en-US" altLang="en-US" sz="3200" b="1"/>
            </a:br>
            <a:br>
              <a:rPr lang="en-US" altLang="en-US" sz="3200" b="1"/>
            </a:br>
            <a:r>
              <a:rPr lang="en-US" altLang="en-US" sz="3200" b="1"/>
              <a:t>Функционални</a:t>
            </a:r>
            <a:r>
              <a:rPr lang="sl-SI" altLang="en-US" sz="3200" b="1"/>
              <a:t> </a:t>
            </a:r>
            <a:r>
              <a:rPr lang="en-US" altLang="en-US" sz="3200" b="1"/>
              <a:t>електронски</a:t>
            </a:r>
            <a:r>
              <a:rPr lang="sl-SI" altLang="en-US" sz="3200" b="1"/>
              <a:t> </a:t>
            </a:r>
            <a:r>
              <a:rPr lang="en-US" altLang="en-US" sz="3200" b="1"/>
              <a:t>радијални</a:t>
            </a:r>
            <a:r>
              <a:rPr lang="sl-SI" altLang="en-US" sz="3200" b="1"/>
              <a:t> </a:t>
            </a:r>
            <a:r>
              <a:rPr lang="en-US" altLang="en-US" sz="3200" b="1"/>
              <a:t>апарат</a:t>
            </a:r>
            <a:br>
              <a:rPr lang="en-US" altLang="en-US" sz="3200" b="1"/>
            </a:br>
            <a:br>
              <a:rPr lang="en-US" altLang="en-US" sz="3200" b="1"/>
            </a:br>
            <a:r>
              <a:rPr lang="en-US" altLang="en-US" sz="3200" b="1"/>
              <a:t>Ортоза</a:t>
            </a:r>
            <a:r>
              <a:rPr lang="sr-Latn-CS" altLang="en-US" sz="3200" b="1"/>
              <a:t> </a:t>
            </a:r>
            <a:r>
              <a:rPr lang="en-US" altLang="en-US" sz="3200" b="1"/>
              <a:t>за</a:t>
            </a:r>
            <a:r>
              <a:rPr lang="sr-Latn-CS" altLang="en-US" sz="3200" b="1"/>
              <a:t> </a:t>
            </a:r>
            <a:r>
              <a:rPr lang="en-US" altLang="en-US" sz="3200" b="1"/>
              <a:t>шаку</a:t>
            </a:r>
            <a:r>
              <a:rPr lang="sr-Latn-CS" altLang="en-US" sz="3200" b="1"/>
              <a:t> </a:t>
            </a:r>
            <a:r>
              <a:rPr lang="en-US" altLang="en-US" sz="3200" b="1"/>
              <a:t>и</a:t>
            </a:r>
            <a:r>
              <a:rPr lang="sr-Latn-CS" altLang="en-US" sz="3200" b="1"/>
              <a:t> </a:t>
            </a:r>
            <a:r>
              <a:rPr lang="en-US" altLang="en-US" sz="3200" b="1"/>
              <a:t>ручни</a:t>
            </a:r>
            <a:r>
              <a:rPr lang="sr-Latn-CS" altLang="en-US" sz="3200" b="1"/>
              <a:t> </a:t>
            </a:r>
            <a:r>
              <a:rPr lang="en-US" altLang="en-US" sz="3200" b="1"/>
              <a:t>зглоб</a:t>
            </a:r>
            <a:br>
              <a:rPr lang="en-US" altLang="en-US" sz="3200" b="1"/>
            </a:br>
            <a:br>
              <a:rPr lang="en-US" altLang="en-US" sz="3200" b="1"/>
            </a:br>
            <a:r>
              <a:rPr lang="en-US" altLang="en-US" sz="3200" b="1"/>
              <a:t>Динамичка ортоза за шаку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675"/>
    </mc:Choice>
    <mc:Fallback xmlns="">
      <p:transition spd="slow" advTm="3567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9109451-9E72-4F01-B319-BB16C7814AD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4000" b="1"/>
              <a:t>II</a:t>
            </a:r>
            <a:r>
              <a:rPr lang="sl-SI" altLang="en-US" sz="4000" b="1"/>
              <a:t>  </a:t>
            </a:r>
            <a:r>
              <a:rPr lang="en-US" altLang="en-US" sz="4000" b="1"/>
              <a:t>ОРТОЗЕ</a:t>
            </a:r>
            <a:r>
              <a:rPr lang="sl-SI" altLang="en-US" sz="4000" b="1"/>
              <a:t> </a:t>
            </a:r>
            <a:r>
              <a:rPr lang="en-US" altLang="en-US" sz="4000" b="1"/>
              <a:t>ЗА</a:t>
            </a:r>
            <a:r>
              <a:rPr lang="sl-SI" altLang="en-US" sz="4000" b="1"/>
              <a:t> </a:t>
            </a:r>
            <a:r>
              <a:rPr lang="en-US" altLang="en-US" sz="4000" b="1"/>
              <a:t>ДОЊЕ</a:t>
            </a:r>
            <a:r>
              <a:rPr lang="sl-SI" altLang="en-US" sz="4000" b="1"/>
              <a:t> </a:t>
            </a:r>
            <a:r>
              <a:rPr lang="en-US" altLang="en-US" sz="4000" b="1"/>
              <a:t>ЕКСТРЕМИТЕТЕ</a:t>
            </a:r>
          </a:p>
        </p:txBody>
      </p:sp>
      <p:sp>
        <p:nvSpPr>
          <p:cNvPr id="10243" name="Rectangle 6">
            <a:extLst>
              <a:ext uri="{FF2B5EF4-FFF2-40B4-BE49-F238E27FC236}">
                <a16:creationId xmlns:a16="http://schemas.microsoft.com/office/drawing/2014/main" id="{056AD747-FB96-4E47-B69D-E18F4862E49F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2667000"/>
            <a:ext cx="8229600" cy="3505200"/>
          </a:xfrm>
        </p:spPr>
        <p:txBody>
          <a:bodyPr/>
          <a:lstStyle/>
          <a:p>
            <a:pPr eaLnBrk="1" hangingPunct="1"/>
            <a:r>
              <a:rPr lang="en-US" altLang="en-US" sz="3600"/>
              <a:t>Ортозе</a:t>
            </a:r>
            <a:r>
              <a:rPr lang="sl-SI" altLang="en-US" sz="3600"/>
              <a:t> </a:t>
            </a:r>
            <a:r>
              <a:rPr lang="en-US" altLang="en-US" sz="3600"/>
              <a:t>за</a:t>
            </a:r>
            <a:r>
              <a:rPr lang="sl-SI" altLang="en-US" sz="3600"/>
              <a:t> </a:t>
            </a:r>
            <a:r>
              <a:rPr lang="en-US" altLang="en-US" sz="3600"/>
              <a:t>скочни</a:t>
            </a:r>
            <a:r>
              <a:rPr lang="sl-SI" altLang="en-US" sz="3600"/>
              <a:t> </a:t>
            </a:r>
            <a:r>
              <a:rPr lang="en-US" altLang="en-US" sz="3600"/>
              <a:t>зглоб</a:t>
            </a:r>
          </a:p>
          <a:p>
            <a:pPr eaLnBrk="1" hangingPunct="1"/>
            <a:endParaRPr lang="en-US" altLang="en-US" sz="3600"/>
          </a:p>
          <a:p>
            <a:pPr eaLnBrk="1" hangingPunct="1"/>
            <a:r>
              <a:rPr lang="en-US" altLang="en-US" sz="3600"/>
              <a:t>Ортозе</a:t>
            </a:r>
            <a:r>
              <a:rPr lang="sl-SI" altLang="en-US" sz="3600"/>
              <a:t> </a:t>
            </a:r>
            <a:r>
              <a:rPr lang="en-US" altLang="en-US" sz="3600"/>
              <a:t>за</a:t>
            </a:r>
            <a:r>
              <a:rPr lang="sl-SI" altLang="en-US" sz="3600"/>
              <a:t> </a:t>
            </a:r>
            <a:r>
              <a:rPr lang="en-US" altLang="en-US" sz="3600"/>
              <a:t>стабилизацију</a:t>
            </a:r>
            <a:r>
              <a:rPr lang="sl-SI" altLang="en-US" sz="3600"/>
              <a:t> </a:t>
            </a:r>
            <a:r>
              <a:rPr lang="en-US" altLang="en-US" sz="3600"/>
              <a:t>скочног</a:t>
            </a:r>
            <a:r>
              <a:rPr lang="sl-SI" altLang="en-US" sz="3600"/>
              <a:t> </a:t>
            </a:r>
            <a:r>
              <a:rPr lang="en-US" altLang="en-US" sz="3600"/>
              <a:t>зглоба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20"/>
    </mc:Choice>
    <mc:Fallback xmlns="">
      <p:transition spd="slow" advTm="20420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1129</Words>
  <Application>Microsoft Office PowerPoint</Application>
  <PresentationFormat>On-screen Show (4:3)</PresentationFormat>
  <Paragraphs>173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Wingdings</vt:lpstr>
      <vt:lpstr>Default Design</vt:lpstr>
      <vt:lpstr>Универзитет у Крагујевцу Факултет медицинских наука Основне струковне студије   СТРУКОВНИ ФИЗИОТЕРАПЕУТ</vt:lpstr>
      <vt:lpstr>Ортотика</vt:lpstr>
      <vt:lpstr>ОРТОЗЕ (Ортотска средства)</vt:lpstr>
      <vt:lpstr>У односу на сегмент тела, или део локомотроног апарата, за који се користе ортозе се могу поделити на:</vt:lpstr>
      <vt:lpstr>I  ОРТОЗЕ  ЗА   Г.Е</vt:lpstr>
      <vt:lpstr>1. СТАБИЛИЗАЦИОНИ СПЛИНТОВИ</vt:lpstr>
      <vt:lpstr>Митела за рамени појас    Подлакатне ортозе  Oртоза код тениског лакта</vt:lpstr>
      <vt:lpstr>Ортоза за стабилизацију ручног зглоба   Функционални електронски радијални апарат  Ортоза за шаку и ручни зглоб  Динамичка ортоза за шаку</vt:lpstr>
      <vt:lpstr>II  ОРТОЗЕ ЗА ДОЊЕ ЕКСТРЕМИТЕТЕ</vt:lpstr>
      <vt:lpstr>1. ПОТКОЛЕНЕ ОРТОЗЕ</vt:lpstr>
      <vt:lpstr>Ригидна пластична потколена ортоза са постериорном облогом изразите чврстине у пределу скочног зглоба   Ф Е П А (функционални електрични перонеални апарат)</vt:lpstr>
      <vt:lpstr>Критеријуми за прескрипцију су следећи:</vt:lpstr>
      <vt:lpstr>Функција супракондиларне ортозе</vt:lpstr>
      <vt:lpstr>Клиничке индикације за употребу потколених термопластичних ортоза:</vt:lpstr>
      <vt:lpstr>2. КОЛЕНЕ ОРТОЗЕ</vt:lpstr>
      <vt:lpstr>Фиксирање динамичке ортозе типа Леноx-Хилл  Ортоза за функционалну имобилизацију колена </vt:lpstr>
      <vt:lpstr>Колени механизам за подешавање обима дозвољеног покрета у колену</vt:lpstr>
      <vt:lpstr>КАФО ортозе </vt:lpstr>
      <vt:lpstr>ОРТОЗЕ ЗА КОРЕКЦИЈУ ДЕФОРМИТЕТА КОЛЕНА</vt:lpstr>
      <vt:lpstr>3. НАТКОЛЕНЕ ОРТОЗЕ</vt:lpstr>
      <vt:lpstr>ОРТОЗЕ ЗА КИЧМЕНИ СТУБ</vt:lpstr>
      <vt:lpstr>1.  ОРТОЗЕ ЗА ВРАТНИ ДЕО </vt:lpstr>
      <vt:lpstr>2.  ОРТОЗЕ ЗА ТОРАКАЛНИ ДЕО</vt:lpstr>
      <vt:lpstr>PowerPoint Presentation</vt:lpstr>
      <vt:lpstr>У ортопедском лечењу сколиоза користе се три силе: </vt:lpstr>
      <vt:lpstr>ТЛСО-МИДЕР</vt:lpstr>
      <vt:lpstr>ТЛСО мидер је направљен од</vt:lpstr>
      <vt:lpstr>ТЛСО мидер је индикован</vt:lpstr>
      <vt:lpstr>Индикације и врсте ТЛСО мидера</vt:lpstr>
      <vt:lpstr>3.  ОРТОЗЕ ЗА ЛУМБАЛНИ ДЕО</vt:lpstr>
    </vt:vector>
  </TitlesOfParts>
  <Company>PiT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 O R T O T I K A</dc:title>
  <dc:creator>Veljkovic Miodrag</dc:creator>
  <cp:lastModifiedBy>q</cp:lastModifiedBy>
  <cp:revision>50</cp:revision>
  <dcterms:created xsi:type="dcterms:W3CDTF">2004-12-18T19:01:33Z</dcterms:created>
  <dcterms:modified xsi:type="dcterms:W3CDTF">2020-09-30T20:33:53Z</dcterms:modified>
</cp:coreProperties>
</file>